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6"/>
    <p:sldMasterId id="2147483673" r:id="rId7"/>
  </p:sldMasterIdLst>
  <p:notesMasterIdLst>
    <p:notesMasterId r:id="rId26"/>
  </p:notesMasterIdLst>
  <p:sldIdLst>
    <p:sldId id="258" r:id="rId8"/>
    <p:sldId id="294" r:id="rId9"/>
    <p:sldId id="291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62" r:id="rId25"/>
  </p:sldIdLst>
  <p:sldSz cx="9144000" cy="5143500" type="screen16x9"/>
  <p:notesSz cx="6858000" cy="9144000"/>
  <p:embeddedFontLst>
    <p:embeddedFont>
      <p:font typeface="Arial Rounded MT Bold" pitchFamily="34" charset="0"/>
      <p:regular r:id="rId27"/>
    </p:embeddedFont>
    <p:embeddedFont>
      <p:font typeface="Ravie" pitchFamily="82" charset="0"/>
      <p:regular r:id="rId28"/>
    </p:embeddedFont>
    <p:embeddedFont>
      <p:font typeface="Segoe UI" pitchFamily="34" charset="0"/>
      <p:regular r:id="rId29"/>
      <p:bold r:id="rId30"/>
      <p:italic r:id="rId31"/>
      <p:boldItalic r:id="rId32"/>
    </p:embeddedFont>
    <p:embeddedFont>
      <p:font typeface="Arial Bold" pitchFamily="34" charset="0"/>
      <p:bold r:id="rId33"/>
    </p:embeddedFont>
    <p:embeddedFont>
      <p:font typeface="Segoe Light" pitchFamily="34" charset="0"/>
      <p:regular r:id="rId34"/>
      <p:italic r:id="rId35"/>
    </p:embeddedFont>
    <p:embeddedFont>
      <p:font typeface="Cambria" pitchFamily="18" charset="0"/>
      <p:regular r:id="rId36"/>
      <p:bold r:id="rId37"/>
      <p:italic r:id="rId38"/>
      <p:boldItalic r:id="rId39"/>
    </p:embeddedFont>
    <p:embeddedFont>
      <p:font typeface="MS PGothic" pitchFamily="34" charset="-128"/>
      <p:regular r:id="rId40"/>
    </p:embeddedFont>
    <p:embeddedFont>
      <p:font typeface="Segoe" pitchFamily="34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Consolas" pitchFamily="49" charset="0"/>
      <p:regular r:id="rId49"/>
      <p:bold r:id="rId50"/>
      <p:italic r:id="rId51"/>
      <p:boldItalic r:id="rId52"/>
    </p:embeddedFont>
    <p:embeddedFont>
      <p:font typeface="Arial Narrow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26262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4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1.xml"/><Relationship Id="rId51" Type="http://schemas.openxmlformats.org/officeDocument/2006/relationships/font" Target="fonts/font25.fnt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FA79-B440-4F2F-929F-E8EFA50B5750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5A5AB-9D22-4354-8089-2AE811D4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0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53" y="857251"/>
            <a:ext cx="77724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876" y="1706778"/>
            <a:ext cx="7029632" cy="57922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95959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1B7F-607C-4FBF-9413-91FE92B9A92D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468315" y="2499122"/>
            <a:ext cx="41751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0799" tIns="50799" rIns="50799" bIns="50799"/>
          <a:lstStyle/>
          <a:p>
            <a:pPr algn="l">
              <a:lnSpc>
                <a:spcPct val="90000"/>
              </a:lnSpc>
            </a:pPr>
            <a:r>
              <a:rPr lang="en-US" sz="800" dirty="0">
                <a:solidFill>
                  <a:srgbClr val="595959"/>
                </a:solidFill>
                <a:latin typeface="+mn-lt"/>
              </a:rPr>
              <a:t>This document has been prepared for limited distribution within </a:t>
            </a:r>
            <a:r>
              <a:rPr lang="en-US" sz="800" dirty="0" smtClean="0">
                <a:solidFill>
                  <a:srgbClr val="595959"/>
                </a:solidFill>
                <a:latin typeface="+mn-lt"/>
              </a:rPr>
              <a:t>Microsoft.</a:t>
            </a:r>
            <a:r>
              <a:rPr lang="en-US" sz="800" baseline="0" dirty="0" smtClean="0">
                <a:solidFill>
                  <a:srgbClr val="595959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rgbClr val="595959"/>
                </a:solidFill>
                <a:latin typeface="+mn-lt"/>
              </a:rPr>
              <a:t>This </a:t>
            </a:r>
            <a:r>
              <a:rPr lang="en-US" sz="800" dirty="0">
                <a:solidFill>
                  <a:srgbClr val="595959"/>
                </a:solidFill>
                <a:latin typeface="+mn-lt"/>
              </a:rPr>
              <a:t>document contains materials and information that Microsoft considers confidential, </a:t>
            </a:r>
            <a:r>
              <a:rPr lang="en-US" sz="800" dirty="0" smtClean="0">
                <a:solidFill>
                  <a:srgbClr val="595959"/>
                </a:solidFill>
                <a:latin typeface="+mn-lt"/>
              </a:rPr>
              <a:t>proprietary, </a:t>
            </a:r>
            <a:r>
              <a:rPr lang="en-US" sz="800" dirty="0">
                <a:solidFill>
                  <a:srgbClr val="595959"/>
                </a:solidFill>
                <a:latin typeface="+mn-lt"/>
              </a:rPr>
              <a:t>and significant for the protection of its business. 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distribution of this document is limited to those solely involved with the program described within.</a:t>
            </a:r>
            <a:endParaRPr lang="en-US" sz="800" dirty="0">
              <a:solidFill>
                <a:srgbClr val="595959"/>
              </a:solidFill>
              <a:latin typeface="+mn-lt"/>
              <a:ea typeface="MS PGothic" pitchFamily="34" charset="-128"/>
              <a:sym typeface="Segoe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539751" y="4177487"/>
            <a:ext cx="22733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sz="800" dirty="0">
                <a:solidFill>
                  <a:srgbClr val="BFBFBF"/>
                </a:solidFill>
                <a:latin typeface="Arial" pitchFamily="34" charset="0"/>
                <a:cs typeface="Times New Roman" pitchFamily="18" charset="0"/>
              </a:rPr>
              <a:t>Confidential and Proprietary © </a:t>
            </a:r>
            <a:r>
              <a:rPr lang="en-US" sz="800" dirty="0" smtClean="0">
                <a:solidFill>
                  <a:srgbClr val="BFBFBF"/>
                </a:solidFill>
                <a:latin typeface="Arial" pitchFamily="34" charset="0"/>
                <a:cs typeface="Times New Roman" pitchFamily="18" charset="0"/>
              </a:rPr>
              <a:t>2011 </a:t>
            </a:r>
            <a:r>
              <a:rPr lang="en-US" sz="800" dirty="0">
                <a:solidFill>
                  <a:srgbClr val="BFBFBF"/>
                </a:solidFill>
                <a:latin typeface="Arial" pitchFamily="34" charset="0"/>
                <a:cs typeface="Times New Roman" pitchFamily="18" charset="0"/>
              </a:rPr>
              <a:t>Microsoft</a:t>
            </a:r>
          </a:p>
          <a:p>
            <a:pPr algn="l" eaLnBrk="1" hangingPunct="1"/>
            <a:r>
              <a:rPr lang="en-US" sz="800" dirty="0">
                <a:solidFill>
                  <a:srgbClr val="BFBFBF"/>
                </a:solidFill>
                <a:latin typeface="Arial" pitchFamily="34" charset="0"/>
                <a:ea typeface="Cambria" pitchFamily="18" charset="0"/>
                <a:cs typeface="Times New Roman" pitchFamily="18" charset="0"/>
              </a:rPr>
              <a:t>Last Updated: </a:t>
            </a:r>
            <a:fld id="{AD4E979C-9C54-42F0-B9E0-2724E2F47EF2}" type="datetime2">
              <a:rPr lang="en-US" sz="800">
                <a:solidFill>
                  <a:srgbClr val="BFBFBF"/>
                </a:solidFill>
                <a:latin typeface="Arial" pitchFamily="34" charset="0"/>
                <a:ea typeface="Cambria" pitchFamily="18" charset="0"/>
                <a:cs typeface="Times New Roman" pitchFamily="18" charset="0"/>
              </a:rPr>
              <a:pPr algn="l" eaLnBrk="1" hangingPunct="1"/>
              <a:t>Thursday, February 23, 2012</a:t>
            </a:fld>
            <a:endParaRPr lang="en-US" sz="800" dirty="0">
              <a:solidFill>
                <a:srgbClr val="BFBFBF"/>
              </a:solidFill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6" y="3635664"/>
            <a:ext cx="1643235" cy="4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6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4000" cy="51511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00B-775F-4421-8F97-2BFEC15D1DAD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93" y="2266950"/>
            <a:ext cx="1716215" cy="2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60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53" y="857251"/>
            <a:ext cx="77724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8E8E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876" y="1706778"/>
            <a:ext cx="7029632" cy="57922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E8E8E8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1B7F-607C-4FBF-9413-91FE92B9A92D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468315" y="2499122"/>
            <a:ext cx="41751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0799" tIns="50799" rIns="50799" bIns="50799"/>
          <a:lstStyle/>
          <a:p>
            <a:pPr algn="l">
              <a:lnSpc>
                <a:spcPct val="90000"/>
              </a:lnSpc>
            </a:pPr>
            <a:r>
              <a:rPr lang="en-US" sz="800" dirty="0">
                <a:solidFill>
                  <a:srgbClr val="E8E8E8"/>
                </a:solidFill>
                <a:latin typeface="+mn-lt"/>
              </a:rPr>
              <a:t>This document has been prepared for limited distribution within </a:t>
            </a:r>
            <a:r>
              <a:rPr lang="en-US" sz="800" dirty="0" smtClean="0">
                <a:solidFill>
                  <a:srgbClr val="E8E8E8"/>
                </a:solidFill>
                <a:latin typeface="+mn-lt"/>
              </a:rPr>
              <a:t>Microsoft.</a:t>
            </a:r>
            <a:r>
              <a:rPr lang="en-US" sz="800" baseline="0" dirty="0" smtClean="0">
                <a:solidFill>
                  <a:srgbClr val="E8E8E8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rgbClr val="E8E8E8"/>
                </a:solidFill>
                <a:latin typeface="+mn-lt"/>
              </a:rPr>
              <a:t>This </a:t>
            </a:r>
            <a:r>
              <a:rPr lang="en-US" sz="800" dirty="0">
                <a:solidFill>
                  <a:srgbClr val="E8E8E8"/>
                </a:solidFill>
                <a:latin typeface="+mn-lt"/>
              </a:rPr>
              <a:t>document contains materials and information that Microsoft considers confidential, </a:t>
            </a:r>
            <a:r>
              <a:rPr lang="en-US" sz="800" dirty="0" smtClean="0">
                <a:solidFill>
                  <a:srgbClr val="E8E8E8"/>
                </a:solidFill>
                <a:latin typeface="+mn-lt"/>
              </a:rPr>
              <a:t>proprietary, </a:t>
            </a:r>
            <a:r>
              <a:rPr lang="en-US" sz="800" dirty="0">
                <a:solidFill>
                  <a:srgbClr val="E8E8E8"/>
                </a:solidFill>
                <a:latin typeface="+mn-lt"/>
              </a:rPr>
              <a:t>and significant for the protection of its business. </a:t>
            </a:r>
            <a:r>
              <a:rPr lang="en-US" sz="800" kern="1200" dirty="0" smtClean="0">
                <a:solidFill>
                  <a:srgbClr val="E8E8E8"/>
                </a:solidFill>
                <a:effectLst/>
                <a:latin typeface="+mn-lt"/>
                <a:ea typeface="+mn-ea"/>
                <a:cs typeface="+mn-cs"/>
              </a:rPr>
              <a:t>The distribution of this document is limited to those solely involved with the program described within.</a:t>
            </a:r>
            <a:endParaRPr lang="en-US" sz="800" dirty="0">
              <a:solidFill>
                <a:srgbClr val="E8E8E8"/>
              </a:solidFill>
              <a:latin typeface="+mn-lt"/>
              <a:ea typeface="MS PGothic" pitchFamily="34" charset="-128"/>
              <a:sym typeface="Segoe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539751" y="4177487"/>
            <a:ext cx="22733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sz="800" dirty="0">
                <a:solidFill>
                  <a:srgbClr val="E8E8E8"/>
                </a:solidFill>
                <a:latin typeface="Arial" pitchFamily="34" charset="0"/>
                <a:cs typeface="Times New Roman" pitchFamily="18" charset="0"/>
              </a:rPr>
              <a:t>Confidential and Proprietary © </a:t>
            </a:r>
            <a:r>
              <a:rPr lang="en-US" sz="800" dirty="0" smtClean="0">
                <a:solidFill>
                  <a:srgbClr val="E8E8E8"/>
                </a:solidFill>
                <a:latin typeface="Arial" pitchFamily="34" charset="0"/>
                <a:cs typeface="Times New Roman" pitchFamily="18" charset="0"/>
              </a:rPr>
              <a:t>2011 </a:t>
            </a:r>
            <a:r>
              <a:rPr lang="en-US" sz="800" dirty="0">
                <a:solidFill>
                  <a:srgbClr val="E8E8E8"/>
                </a:solidFill>
                <a:latin typeface="Arial" pitchFamily="34" charset="0"/>
                <a:cs typeface="Times New Roman" pitchFamily="18" charset="0"/>
              </a:rPr>
              <a:t>Microsoft</a:t>
            </a:r>
          </a:p>
          <a:p>
            <a:pPr algn="l" eaLnBrk="1" hangingPunct="1"/>
            <a:r>
              <a:rPr lang="en-US" sz="800" dirty="0">
                <a:solidFill>
                  <a:srgbClr val="E8E8E8"/>
                </a:solidFill>
                <a:latin typeface="Arial" pitchFamily="34" charset="0"/>
                <a:ea typeface="Cambria" pitchFamily="18" charset="0"/>
                <a:cs typeface="Times New Roman" pitchFamily="18" charset="0"/>
              </a:rPr>
              <a:t>Last Updated: </a:t>
            </a:r>
            <a:fld id="{AD4E979C-9C54-42F0-B9E0-2724E2F47EF2}" type="datetime2">
              <a:rPr lang="en-US" sz="800">
                <a:solidFill>
                  <a:srgbClr val="E8E8E8"/>
                </a:solidFill>
                <a:latin typeface="Arial" pitchFamily="34" charset="0"/>
                <a:ea typeface="Cambria" pitchFamily="18" charset="0"/>
                <a:cs typeface="Times New Roman" pitchFamily="18" charset="0"/>
              </a:rPr>
              <a:pPr algn="l" eaLnBrk="1" hangingPunct="1"/>
              <a:t>Thursday, February 23, 2012</a:t>
            </a:fld>
            <a:endParaRPr lang="en-US" sz="800" dirty="0">
              <a:solidFill>
                <a:srgbClr val="E8E8E8"/>
              </a:solidFill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6" y="3635665"/>
            <a:ext cx="1643235" cy="4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611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CFFA-4391-4EF7-9518-05B0C6AFD0D2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3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314451"/>
            <a:ext cx="7772400" cy="914400"/>
          </a:xfrm>
        </p:spPr>
        <p:txBody>
          <a:bodyPr anchor="t" anchorCtr="0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2286000"/>
            <a:ext cx="5879214" cy="11239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E8E8E8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D76E-9291-4F71-A17C-86E42DF971F5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314451"/>
            <a:ext cx="7772400" cy="914400"/>
          </a:xfrm>
        </p:spPr>
        <p:txBody>
          <a:bodyPr anchor="t" anchorCtr="0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2286000"/>
            <a:ext cx="5879214" cy="11239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E8E8E8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4D4-62F9-4959-8DF4-78A372C67ADE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4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314451"/>
            <a:ext cx="7772400" cy="914400"/>
          </a:xfrm>
        </p:spPr>
        <p:txBody>
          <a:bodyPr anchor="t" anchorCtr="0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2286000"/>
            <a:ext cx="5879214" cy="11239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E8E8E8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7161-E8A9-4928-9D4B-79C3F88388BD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314451"/>
            <a:ext cx="7772400" cy="914400"/>
          </a:xfrm>
        </p:spPr>
        <p:txBody>
          <a:bodyPr anchor="t" anchorCtr="0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2286000"/>
            <a:ext cx="5879214" cy="11239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E8E8E8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BC59-5B39-4F60-A13B-1349BB9CD6E2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0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951"/>
            <a:ext cx="3733800" cy="3851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742951"/>
            <a:ext cx="3733800" cy="3851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8F96-8882-418A-BEF5-AB7E0A64AFEF}" type="datetime1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43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37338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0151"/>
            <a:ext cx="3733800" cy="33944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685800"/>
            <a:ext cx="37338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200151"/>
            <a:ext cx="3733800" cy="33944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565A-D30E-43FF-96B5-A8B477D7597B}" type="datetime1">
              <a:rPr lang="en-US" smtClean="0"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0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2DE7-F181-4231-8A1A-7D35784546B7}" type="datetime1">
              <a:rPr lang="en-US" smtClean="0"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862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457189" indent="-457189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1pPr>
            <a:lvl2pPr marL="617205" indent="-342891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2pPr>
            <a:lvl3pPr marL="845799" indent="-342891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3pPr>
            <a:lvl4pPr marL="960096" indent="-228594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4pPr>
            <a:lvl5pPr marL="1188690" indent="-228594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CFFA-4391-4EF7-9518-05B0C6AFD0D2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3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4000" cy="51511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00B-775F-4421-8F97-2BFEC15D1DAD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655" y="2271215"/>
            <a:ext cx="1718691" cy="27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60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314451"/>
            <a:ext cx="7772400" cy="914400"/>
          </a:xfrm>
        </p:spPr>
        <p:txBody>
          <a:bodyPr anchor="t" anchorCtr="0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2286000"/>
            <a:ext cx="5879214" cy="11239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D76E-9291-4F71-A17C-86E42DF971F5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314451"/>
            <a:ext cx="7772400" cy="914400"/>
          </a:xfrm>
        </p:spPr>
        <p:txBody>
          <a:bodyPr anchor="t" anchorCtr="0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2286000"/>
            <a:ext cx="5879214" cy="11239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4D4-62F9-4959-8DF4-78A372C67ADE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4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314451"/>
            <a:ext cx="7772400" cy="914400"/>
          </a:xfrm>
        </p:spPr>
        <p:txBody>
          <a:bodyPr anchor="t" anchorCtr="0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2286000"/>
            <a:ext cx="5879214" cy="11239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7161-E8A9-4928-9D4B-79C3F88388BD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0"/>
            <a:ext cx="9144000" cy="5151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314451"/>
            <a:ext cx="7772400" cy="914400"/>
          </a:xfrm>
        </p:spPr>
        <p:txBody>
          <a:bodyPr anchor="t" anchorCtr="0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2286000"/>
            <a:ext cx="5879214" cy="11239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BC59-5B39-4F60-A13B-1349BB9CD6E2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0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951"/>
            <a:ext cx="3733800" cy="3851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742951"/>
            <a:ext cx="3733800" cy="3851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8F96-8882-418A-BEF5-AB7E0A64AFEF}" type="datetime1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37338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0151"/>
            <a:ext cx="3733800" cy="33944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685800"/>
            <a:ext cx="37338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200151"/>
            <a:ext cx="3733800" cy="33944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565A-D30E-43FF-96B5-A8B477D7597B}" type="datetime1">
              <a:rPr lang="en-US" smtClean="0"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2DE7-F181-4231-8A1A-7D35784546B7}" type="datetime1">
              <a:rPr lang="en-US" smtClean="0"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862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457189" indent="-457189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1pPr>
            <a:lvl2pPr marL="617205" indent="-342891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2pPr>
            <a:lvl3pPr marL="845799" indent="-342891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3pPr>
            <a:lvl4pPr marL="960096" indent="-228594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4pPr>
            <a:lvl5pPr marL="1188690" indent="-228594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6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0" cy="38862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1E49-C3D4-44F5-B608-9B4E738991C9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2" y="4831293"/>
            <a:ext cx="371717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71169-D5A2-4E26-9D3F-58E320BF9E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57751"/>
            <a:ext cx="1047750" cy="17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0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800" kern="1200" cap="all" baseline="0">
          <a:solidFill>
            <a:srgbClr val="595959"/>
          </a:solidFill>
          <a:latin typeface="Segoe Light" pitchFamily="34" charset="0"/>
          <a:ea typeface="+mj-ea"/>
          <a:cs typeface="+mj-cs"/>
        </a:defRPr>
      </a:lvl1pPr>
    </p:titleStyle>
    <p:bodyStyle>
      <a:lvl1pPr marL="182876" indent="-182876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457189" indent="-182876" algn="l" defTabSz="91437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685783" indent="-182876" algn="l" defTabSz="914377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rgbClr val="595959"/>
          </a:solidFill>
          <a:latin typeface="+mn-lt"/>
          <a:ea typeface="+mn-ea"/>
          <a:cs typeface="+mn-cs"/>
        </a:defRPr>
      </a:lvl3pPr>
      <a:lvl4pPr marL="914377" indent="-182876" algn="l" defTabSz="91437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595959"/>
          </a:solidFill>
          <a:latin typeface="+mn-lt"/>
          <a:ea typeface="+mn-ea"/>
          <a:cs typeface="+mn-cs"/>
        </a:defRPr>
      </a:lvl4pPr>
      <a:lvl5pPr marL="1142972" indent="-18287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0" cy="38862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1E49-C3D4-44F5-B608-9B4E738991C9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2" y="4831293"/>
            <a:ext cx="371717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800">
                <a:solidFill>
                  <a:srgbClr val="E8E8E8"/>
                </a:solidFill>
              </a:defRPr>
            </a:lvl1pPr>
          </a:lstStyle>
          <a:p>
            <a:fld id="{BD271169-D5A2-4E26-9D3F-58E320BF9E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39552"/>
            <a:ext cx="1047750" cy="17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0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800" kern="1200" cap="all" baseline="0">
          <a:solidFill>
            <a:srgbClr val="E8E8E8"/>
          </a:solidFill>
          <a:latin typeface="Segoe Light" pitchFamily="34" charset="0"/>
          <a:ea typeface="+mj-ea"/>
          <a:cs typeface="+mj-cs"/>
        </a:defRPr>
      </a:lvl1pPr>
    </p:titleStyle>
    <p:bodyStyle>
      <a:lvl1pPr marL="182876" indent="-182876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E8E8E8"/>
          </a:solidFill>
          <a:latin typeface="+mn-lt"/>
          <a:ea typeface="+mn-ea"/>
          <a:cs typeface="+mn-cs"/>
        </a:defRPr>
      </a:lvl1pPr>
      <a:lvl2pPr marL="457189" indent="-182876" algn="l" defTabSz="91437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E8E8E8"/>
          </a:solidFill>
          <a:latin typeface="+mn-lt"/>
          <a:ea typeface="+mn-ea"/>
          <a:cs typeface="+mn-cs"/>
        </a:defRPr>
      </a:lvl2pPr>
      <a:lvl3pPr marL="685783" indent="-182876" algn="l" defTabSz="914377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rgbClr val="E8E8E8"/>
          </a:solidFill>
          <a:latin typeface="+mn-lt"/>
          <a:ea typeface="+mn-ea"/>
          <a:cs typeface="+mn-cs"/>
        </a:defRPr>
      </a:lvl3pPr>
      <a:lvl4pPr marL="914377" indent="-182876" algn="l" defTabSz="91437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E8E8E8"/>
          </a:solidFill>
          <a:latin typeface="+mn-lt"/>
          <a:ea typeface="+mn-ea"/>
          <a:cs typeface="+mn-cs"/>
        </a:defRPr>
      </a:lvl4pPr>
      <a:lvl5pPr marL="1142972" indent="-18287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E8E8E8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30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1.jpe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Hadoop</a:t>
            </a:r>
            <a:r>
              <a:rPr lang="en-US" dirty="0"/>
              <a:t> + JavaScript: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we learned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7294" y="2438400"/>
            <a:ext cx="5879214" cy="1123950"/>
          </a:xfrm>
        </p:spPr>
        <p:txBody>
          <a:bodyPr/>
          <a:lstStyle/>
          <a:p>
            <a:pPr>
              <a:defRPr/>
            </a:pPr>
            <a:r>
              <a:rPr lang="nn-NO" dirty="0">
                <a:sym typeface="Arial Bold" charset="0"/>
              </a:rPr>
              <a:t>Asad Khan</a:t>
            </a:r>
          </a:p>
          <a:p>
            <a:pPr>
              <a:defRPr/>
            </a:pPr>
            <a:r>
              <a:rPr lang="nn-NO" dirty="0">
                <a:sym typeface="Arial Bold" charset="0"/>
              </a:rPr>
              <a:t>Senior Program Manager</a:t>
            </a:r>
          </a:p>
          <a:p>
            <a:pPr>
              <a:defRPr/>
            </a:pPr>
            <a:r>
              <a:rPr lang="nn-NO" dirty="0" smtClean="0">
                <a:sym typeface="Arial Bold" charset="0"/>
              </a:rPr>
              <a:t>Microsoft</a:t>
            </a:r>
            <a:endParaRPr lang="nn-NO" dirty="0">
              <a:sym typeface="Arial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457200"/>
            <a:ext cx="7696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885950"/>
            <a:ext cx="7696200" cy="2800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628650"/>
            <a:ext cx="26670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721427"/>
            <a:ext cx="26670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HTML Page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00600" y="628650"/>
            <a:ext cx="26670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721427"/>
            <a:ext cx="26670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AJAX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57120"/>
            <a:ext cx="2286000" cy="359435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defTabSz="816353"/>
            <a:r>
              <a:rPr lang="en-US" b="1" dirty="0">
                <a:solidFill>
                  <a:prstClr val="black"/>
                </a:solidFill>
                <a:sym typeface="Gill Sans" charset="0"/>
              </a:rPr>
              <a:t>Browser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594776"/>
            <a:ext cx="2286000" cy="359435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defTabSz="816353"/>
            <a:r>
              <a:rPr lang="en-US" b="1" dirty="0">
                <a:solidFill>
                  <a:prstClr val="black"/>
                </a:solidFill>
                <a:sym typeface="Gill Sans" charset="0"/>
              </a:rPr>
              <a:t>Jetty Server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43201" y="2057400"/>
            <a:ext cx="54864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1" y="2150177"/>
            <a:ext cx="54864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J2EE Servlets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24600" y="2743204"/>
            <a:ext cx="2057400" cy="8083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2979437"/>
            <a:ext cx="20574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Job Depot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91000" y="2743202"/>
            <a:ext cx="2057400" cy="8083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2787735"/>
            <a:ext cx="2057400" cy="855725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Query Translator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91001" y="3623939"/>
            <a:ext cx="4191000" cy="7766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1" y="3657605"/>
            <a:ext cx="4191000" cy="855725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Processes </a:t>
            </a:r>
          </a:p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(</a:t>
            </a:r>
            <a:r>
              <a:rPr lang="en-US" sz="2500" dirty="0" err="1">
                <a:solidFill>
                  <a:prstClr val="black"/>
                </a:solidFill>
                <a:sym typeface="Gill Sans" charset="0"/>
              </a:rPr>
              <a:t>hadoop</a:t>
            </a:r>
            <a:r>
              <a:rPr lang="en-US" sz="2500" dirty="0">
                <a:solidFill>
                  <a:prstClr val="black"/>
                </a:solidFill>
                <a:sym typeface="Gill Sans" charset="0"/>
              </a:rPr>
              <a:t>, pig, hive)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8200" y="2057400"/>
            <a:ext cx="1676400" cy="2400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2902036"/>
            <a:ext cx="1676400" cy="855725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Web</a:t>
            </a:r>
          </a:p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Resources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636326" y="2743204"/>
            <a:ext cx="1447800" cy="17145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6326" y="3427731"/>
            <a:ext cx="14478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 err="1">
                <a:solidFill>
                  <a:prstClr val="black"/>
                </a:solidFill>
                <a:sym typeface="Gill Sans" charset="0"/>
              </a:rPr>
              <a:t>FsShell</a:t>
            </a:r>
            <a:endParaRPr lang="en-US" sz="2500" dirty="0">
              <a:solidFill>
                <a:prstClr val="black"/>
              </a:solidFill>
              <a:sym typeface="Gill Sans" charset="0"/>
            </a:endParaRPr>
          </a:p>
        </p:txBody>
      </p:sp>
      <p:sp>
        <p:nvSpPr>
          <p:cNvPr id="25" name="Left-Right Arrow 24"/>
          <p:cNvSpPr/>
          <p:nvPr/>
        </p:nvSpPr>
        <p:spPr>
          <a:xfrm rot="5400000">
            <a:off x="1587060" y="1441895"/>
            <a:ext cx="857249" cy="37376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26" name="Left-Right Arrow 25"/>
          <p:cNvSpPr/>
          <p:nvPr/>
        </p:nvSpPr>
        <p:spPr>
          <a:xfrm rot="5400000">
            <a:off x="5701861" y="1441893"/>
            <a:ext cx="857249" cy="37376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4441" y="0"/>
            <a:ext cx="8847160" cy="1100138"/>
            <a:chOff x="144440" y="0"/>
            <a:chExt cx="8847160" cy="1466850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65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8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225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2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44441" y="1128712"/>
            <a:ext cx="8847160" cy="1100138"/>
            <a:chOff x="144440" y="0"/>
            <a:chExt cx="8847160" cy="1466850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65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8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225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2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52400" y="2286000"/>
            <a:ext cx="8847160" cy="1100138"/>
            <a:chOff x="144440" y="0"/>
            <a:chExt cx="8847160" cy="1466850"/>
          </a:xfrm>
        </p:grpSpPr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65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8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225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2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40" y="0"/>
              <a:ext cx="14763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0" y="4095750"/>
            <a:ext cx="91440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latin typeface="Arial Rounded MT Bold" pitchFamily="34" charset="0"/>
                <a:sym typeface="Gill Sans" charset="0"/>
              </a:rPr>
              <a:t>Data visualization: Utilize the power of HTML5</a:t>
            </a:r>
          </a:p>
        </p:txBody>
      </p:sp>
    </p:spTree>
    <p:extLst>
      <p:ext uri="{BB962C8B-B14F-4D97-AF65-F5344CB8AC3E}">
        <p14:creationId xmlns:p14="http://schemas.microsoft.com/office/powerpoint/2010/main" val="20634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2400" kern="0" cap="none" dirty="0">
                <a:solidFill>
                  <a:sysClr val="window" lastClr="FFFFFF">
                    <a:lumMod val="50000"/>
                  </a:sysClr>
                </a:solidFill>
                <a:latin typeface="Segoe UI (Body)"/>
              </a:rPr>
              <a:t>Data visualization: Utilize the power of HTML5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lIns="81639" tIns="40820" rIns="81639" bIns="40820" rtlCol="0" anchor="b">
            <a:normAutofit/>
          </a:bodyPr>
          <a:lstStyle>
            <a:lvl1pPr marL="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9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39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58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78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97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917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366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562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Segoe Light" pitchFamily="34" charset="0"/>
              </a:rPr>
              <a:t>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Segoe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4" y="3886200"/>
            <a:ext cx="4876801" cy="630663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3600" dirty="0">
                <a:solidFill>
                  <a:prstClr val="black"/>
                </a:solidFill>
                <a:latin typeface="Arial Rounded MT Bold" pitchFamily="34" charset="0"/>
                <a:sym typeface="Gill Sans" charset="0"/>
              </a:rPr>
              <a:t>Future looking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474263"/>
            <a:ext cx="0" cy="177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1563069"/>
            <a:ext cx="2895600" cy="174443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defTabSz="816353"/>
            <a:r>
              <a:rPr lang="en-US" sz="3600" dirty="0" err="1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Nodejs</a:t>
            </a:r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 </a:t>
            </a:r>
          </a:p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d3</a:t>
            </a:r>
          </a:p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…</a:t>
            </a:r>
          </a:p>
        </p:txBody>
      </p:sp>
      <p:pic>
        <p:nvPicPr>
          <p:cNvPr id="8" name="Picture 2" descr="C:\Users\asadk\AppData\Local\Microsoft\Windows\Temporary Internet Files\Content.IE5\E9WP0T2B\MC900250409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3" y="1567383"/>
            <a:ext cx="1985727" cy="20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2400" kern="0" cap="none" dirty="0" err="1">
                <a:solidFill>
                  <a:sysClr val="window" lastClr="FFFFFF">
                    <a:lumMod val="50000"/>
                  </a:sysClr>
                </a:solidFill>
                <a:latin typeface="Segoe UI (Body)"/>
              </a:rPr>
              <a:t>Nodejs</a:t>
            </a:r>
            <a:endParaRPr lang="en-US" sz="2400" kern="0" cap="none" dirty="0">
              <a:solidFill>
                <a:sysClr val="window" lastClr="FFFFFF">
                  <a:lumMod val="50000"/>
                </a:sysClr>
              </a:solidFill>
              <a:latin typeface="Segoe UI (Body)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lIns="81639" tIns="40820" rIns="81639" bIns="40820" rtlCol="0" anchor="b">
            <a:normAutofit/>
          </a:bodyPr>
          <a:lstStyle>
            <a:lvl1pPr marL="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9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39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58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78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97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917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366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562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Segoe Light" pitchFamily="34" charset="0"/>
              </a:rPr>
              <a:t>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Segoe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68" y="1268730"/>
            <a:ext cx="6267735" cy="3360420"/>
          </a:xfrm>
          <a:prstGeom prst="rect">
            <a:avLst/>
          </a:prstGeom>
        </p:spPr>
      </p:pic>
      <p:pic>
        <p:nvPicPr>
          <p:cNvPr id="6" name="Picture 3" descr="C:\Users\asadk\AppData\Local\Microsoft\Windows\Temporary Internet Files\Content.IE5\72IS13JW\MP9004277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84" y="240030"/>
            <a:ext cx="60900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55" y="908816"/>
            <a:ext cx="145915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"/>
          <p:cNvSpPr txBox="1">
            <a:spLocks/>
          </p:cNvSpPr>
          <p:nvPr/>
        </p:nvSpPr>
        <p:spPr>
          <a:xfrm rot="20694317">
            <a:off x="2499308" y="1256169"/>
            <a:ext cx="2940752" cy="12344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81635" tIns="40818" rIns="81635" bIns="40818" numCol="1" spcCol="0" rtlCol="0" fromWordArt="0" anchor="t" anchorCtr="0" forceAA="0" compatLnSpc="1">
            <a:prstTxWarp prst="textCascadeUp">
              <a:avLst/>
            </a:prstTxWarp>
            <a:spAutoFit/>
          </a:bodyPr>
          <a:lstStyle/>
          <a:p>
            <a:pPr algn="ctr" defTabSz="816353">
              <a:lnSpc>
                <a:spcPct val="115000"/>
              </a:lnSpc>
              <a:spcAft>
                <a:spcPts val="893"/>
              </a:spcAft>
            </a:pPr>
            <a:r>
              <a:rPr lang="en-US" sz="5400" b="1" dirty="0">
                <a:ln w="127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5B3D7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Ravie"/>
                <a:ea typeface="Calibri"/>
                <a:cs typeface="Times New Roman"/>
                <a:sym typeface="Gill Sans" charset="0"/>
              </a:rPr>
              <a:t>javascript</a:t>
            </a:r>
            <a:endParaRPr lang="en-US" dirty="0">
              <a:solidFill>
                <a:prstClr val="black"/>
              </a:solidFill>
              <a:ea typeface="Calibri"/>
              <a:cs typeface="Times New Roman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1772">
            <a:off x="2243858" y="1545273"/>
            <a:ext cx="342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16</a:t>
            </a:fld>
            <a:endParaRPr lang="en-US"/>
          </a:p>
        </p:txBody>
      </p:sp>
      <p:sp>
        <p:nvSpPr>
          <p:cNvPr id="54" name="Title 34"/>
          <p:cNvSpPr>
            <a:spLocks noGrp="1"/>
          </p:cNvSpPr>
          <p:nvPr>
            <p:ph type="title"/>
          </p:nvPr>
        </p:nvSpPr>
        <p:spPr>
          <a:xfrm>
            <a:off x="316791" y="235192"/>
            <a:ext cx="8550915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Big Data</a:t>
            </a:r>
            <a:b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Insights to all users by activating new types of data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56046" y="1275908"/>
            <a:ext cx="2050838" cy="2597196"/>
            <a:chOff x="6073145" y="1701210"/>
            <a:chExt cx="2733738" cy="3462928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073146" y="1701210"/>
              <a:ext cx="2733737" cy="635597"/>
            </a:xfrm>
            <a:prstGeom prst="rect">
              <a:avLst/>
            </a:prstGeom>
            <a:solidFill>
              <a:srgbClr val="CF660F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8806" tIns="43523" rIns="108806" bIns="1088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613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" pitchFamily="34" charset="0"/>
                  <a:ea typeface="+mn-ea"/>
                  <a:cs typeface="+mn-cs"/>
                  <a:sym typeface="Gill Sans" charset="0"/>
                </a:rPr>
                <a:t>INSIGHTS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" pitchFamily="34" charset="0"/>
                  <a:ea typeface="+mn-ea"/>
                  <a:cs typeface="+mn-cs"/>
                  <a:sym typeface="Gill Sans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" pitchFamily="34" charset="0"/>
                  <a:ea typeface="+mn-ea"/>
                  <a:cs typeface="+mn-cs"/>
                  <a:sym typeface="Gill Sans" charset="0"/>
                </a:rPr>
                <a:t>FOR EVERYONE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073145" y="2406660"/>
              <a:ext cx="2728933" cy="2757478"/>
              <a:chOff x="6073145" y="2406660"/>
              <a:chExt cx="2728933" cy="275747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33" r="13937"/>
              <a:stretch/>
            </p:blipFill>
            <p:spPr>
              <a:xfrm>
                <a:off x="6073145" y="2406662"/>
                <a:ext cx="2728933" cy="2757476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 bwMode="auto">
              <a:xfrm>
                <a:off x="6086475" y="3599002"/>
                <a:ext cx="2709773" cy="1563732"/>
              </a:xfrm>
              <a:prstGeom prst="rect">
                <a:avLst/>
              </a:prstGeom>
              <a:gradFill>
                <a:gsLst>
                  <a:gs pos="78000">
                    <a:sysClr val="windowText" lastClr="000000">
                      <a:lumMod val="85000"/>
                      <a:lumOff val="15000"/>
                    </a:sysClr>
                  </a:gs>
                  <a:gs pos="0">
                    <a:srgbClr val="000000"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64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ea typeface="+mn-ea"/>
                  <a:cs typeface="+mn-cs"/>
                  <a:sym typeface="Gill Sans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 flipV="1">
                <a:off x="6073145" y="2406660"/>
                <a:ext cx="2723103" cy="315273"/>
              </a:xfrm>
              <a:prstGeom prst="rect">
                <a:avLst/>
              </a:prstGeom>
              <a:gradFill>
                <a:gsLst>
                  <a:gs pos="78000">
                    <a:sysClr val="windowText" lastClr="000000">
                      <a:lumMod val="85000"/>
                      <a:lumOff val="15000"/>
                    </a:sysClr>
                  </a:gs>
                  <a:gs pos="0">
                    <a:srgbClr val="000000"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64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ea typeface="+mn-ea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6174737" y="4683432"/>
              <a:ext cx="2509284" cy="3939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342900" eaLnBrk="1" fontAlgn="base" latinLnBrk="0" hangingPunct="1">
                <a:lnSpc>
                  <a:spcPct val="80000"/>
                </a:lnSpc>
                <a:spcBef>
                  <a:spcPts val="135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3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8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sym typeface="Gill Sans" charset="0"/>
                </a:rPr>
                <a:t>Big Data Analytics to all users through familiar tools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427441" y="1273844"/>
            <a:ext cx="2058815" cy="2599131"/>
            <a:chOff x="3235742" y="1698459"/>
            <a:chExt cx="2744371" cy="346550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743" y="2417763"/>
              <a:ext cx="2733736" cy="2743622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 bwMode="auto">
            <a:xfrm>
              <a:off x="3235743" y="1698459"/>
              <a:ext cx="2733737" cy="635597"/>
            </a:xfrm>
            <a:prstGeom prst="rect">
              <a:avLst/>
            </a:prstGeom>
            <a:solidFill>
              <a:srgbClr val="CF660F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8806" tIns="43523" rIns="108806" bIns="1088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613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" pitchFamily="34" charset="0"/>
                  <a:ea typeface="+mn-ea"/>
                  <a:cs typeface="+mn-cs"/>
                  <a:sym typeface="Gill Sans" charset="0"/>
                </a:rPr>
                <a:t>CONNECTED TO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" pitchFamily="34" charset="0"/>
                  <a:ea typeface="+mn-ea"/>
                  <a:cs typeface="+mn-cs"/>
                  <a:sym typeface="Gill Sans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" pitchFamily="34" charset="0"/>
                  <a:ea typeface="+mn-ea"/>
                  <a:cs typeface="+mn-cs"/>
                  <a:sym typeface="Gill Sans" charset="0"/>
                </a:rPr>
                <a:t>THE WORLDS DATA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235742" y="3610915"/>
              <a:ext cx="2733737" cy="1553052"/>
            </a:xfrm>
            <a:prstGeom prst="rect">
              <a:avLst/>
            </a:prstGeom>
            <a:gradFill>
              <a:gsLst>
                <a:gs pos="78000">
                  <a:sysClr val="windowText" lastClr="000000">
                    <a:lumMod val="85000"/>
                    <a:lumOff val="15000"/>
                  </a:sysClr>
                </a:gs>
                <a:gs pos="0">
                  <a:srgbClr val="000000"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8564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47968" y="4664522"/>
              <a:ext cx="2509284" cy="3939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342900" eaLnBrk="1" fontAlgn="base" latinLnBrk="0" hangingPunct="1">
                <a:lnSpc>
                  <a:spcPct val="80000"/>
                </a:lnSpc>
                <a:spcBef>
                  <a:spcPts val="135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3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8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sym typeface="Gill Sans" charset="0"/>
                </a:rPr>
                <a:t>Combine internal and external data &amp; services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236914" y="4289927"/>
              <a:ext cx="2743199" cy="237987"/>
            </a:xfrm>
            <a:prstGeom prst="rect">
              <a:avLst/>
            </a:prstGeom>
          </p:spPr>
          <p:txBody>
            <a:bodyPr wrap="square" lIns="91419" tIns="45710" rIns="91419" bIns="45710">
              <a:spAutoFit/>
            </a:bodyPr>
            <a:lstStyle/>
            <a:p>
              <a:pPr marL="0" marR="0" lvl="0" indent="0" algn="ctr" defTabSz="685713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7083">
                        <a:srgbClr val="DDDDDD"/>
                      </a:gs>
                      <a:gs pos="40000">
                        <a:srgbClr val="DDDDDD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  <a:sym typeface="Gill Sans" charset="0"/>
                </a:rPr>
                <a:t>INTEGRATE VIA SOCIAL ANALYTICS</a:t>
              </a:r>
            </a:p>
          </p:txBody>
        </p:sp>
        <p:pic>
          <p:nvPicPr>
            <p:cNvPr id="74" name="Picture 2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57519" y="3915286"/>
              <a:ext cx="276935" cy="276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maryfj\Documents\Projects\2011 Projects\05-24 Mango launch\Artwork\Andy Deck Artwork\6_Partner Ecosystem\skype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469" y="3942882"/>
              <a:ext cx="504097" cy="221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6" descr="C:\Users\maryfj\Documents\Projects\2011 Projects\05-24 Mango launch\Artwork\Andy Deck Artwork\6_Partner Ecosystem\twitter_logo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406" y="3990987"/>
              <a:ext cx="637407" cy="125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11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24465" y="3952372"/>
              <a:ext cx="741051" cy="20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299548" y="1274728"/>
            <a:ext cx="2050837" cy="2602248"/>
            <a:chOff x="399290" y="1699637"/>
            <a:chExt cx="2733737" cy="3469663"/>
          </a:xfrm>
        </p:grpSpPr>
        <p:grpSp>
          <p:nvGrpSpPr>
            <p:cNvPr id="79" name="Group 78"/>
            <p:cNvGrpSpPr/>
            <p:nvPr/>
          </p:nvGrpSpPr>
          <p:grpSpPr>
            <a:xfrm>
              <a:off x="399290" y="2409665"/>
              <a:ext cx="2733737" cy="2759635"/>
              <a:chOff x="379412" y="2409665"/>
              <a:chExt cx="2733737" cy="2759635"/>
            </a:xfrm>
          </p:grpSpPr>
          <p:pic>
            <p:nvPicPr>
              <p:cNvPr id="85" name="Picture 3" descr="C:\Users\Justin\Desktop\_Work_in_Progress\_MS\1105\complete_crop.jpg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  <a14:imgEffect>
                          <a14:brightnessContrast brigh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078" b="6782"/>
              <a:stretch/>
            </p:blipFill>
            <p:spPr bwMode="auto">
              <a:xfrm>
                <a:off x="379412" y="2409665"/>
                <a:ext cx="2733737" cy="2759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Rectangle 85"/>
              <p:cNvSpPr/>
              <p:nvPr/>
            </p:nvSpPr>
            <p:spPr bwMode="auto">
              <a:xfrm>
                <a:off x="379412" y="2417763"/>
                <a:ext cx="2733737" cy="2751537"/>
              </a:xfrm>
              <a:prstGeom prst="rect">
                <a:avLst/>
              </a:prstGeom>
              <a:gradFill>
                <a:gsLst>
                  <a:gs pos="78000">
                    <a:sysClr val="windowText" lastClr="000000">
                      <a:lumMod val="85000"/>
                      <a:lumOff val="15000"/>
                    </a:sysClr>
                  </a:gs>
                  <a:gs pos="0">
                    <a:srgbClr val="000000"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64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ea typeface="+mn-ea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540875" y="4017682"/>
              <a:ext cx="2509284" cy="10572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342900" eaLnBrk="1" fontAlgn="base" latinLnBrk="0" hangingPunct="1">
                <a:lnSpc>
                  <a:spcPct val="80000"/>
                </a:lnSpc>
                <a:spcBef>
                  <a:spcPts val="135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3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8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sym typeface="Gill Sans" charset="0"/>
                </a:rPr>
                <a:t>Simplicity &amp; Manageability of Windows for </a:t>
              </a:r>
              <a:r>
                <a:rPr kumimoji="0" lang="en-US" sz="1200" b="0" i="0" u="none" strike="noStrike" kern="0" cap="none" spc="-23" normalizeH="0" baseline="0" noProof="0" dirty="0" err="1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8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sym typeface="Gill Sans" charset="0"/>
                </a:rPr>
                <a:t>Hadoop</a:t>
              </a:r>
              <a:endParaRPr kumimoji="0" lang="en-US" sz="1200" b="0" i="0" u="none" strike="noStrike" kern="0" cap="none" spc="-23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sym typeface="Gill Sans" charset="0"/>
              </a:endParaRPr>
            </a:p>
            <a:p>
              <a:pPr marL="0" marR="0" lvl="0" indent="0" defTabSz="342900" eaLnBrk="1" fontAlgn="base" latinLnBrk="0" hangingPunct="1">
                <a:lnSpc>
                  <a:spcPct val="80000"/>
                </a:lnSpc>
                <a:spcBef>
                  <a:spcPts val="135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3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8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sym typeface="Gill Sans" charset="0"/>
                </a:rPr>
                <a:t>Integrated with leading DW Performance &amp; Scale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99290" y="1699637"/>
              <a:ext cx="2733737" cy="635597"/>
            </a:xfrm>
            <a:prstGeom prst="rect">
              <a:avLst/>
            </a:prstGeom>
            <a:solidFill>
              <a:srgbClr val="CF660F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8806" tIns="43523" rIns="108806" bIns="1088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613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" pitchFamily="34" charset="0"/>
                  <a:ea typeface="+mn-ea"/>
                  <a:cs typeface="+mn-cs"/>
                  <a:sym typeface="Gill Sans" charset="0"/>
                </a:rPr>
                <a:t>ENTERPRISE READY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674382" y="1273844"/>
            <a:ext cx="2062367" cy="2597195"/>
            <a:chOff x="8896856" y="1698458"/>
            <a:chExt cx="2749106" cy="3462927"/>
          </a:xfrm>
        </p:grpSpPr>
        <p:sp>
          <p:nvSpPr>
            <p:cNvPr id="89" name="Rectangle 88"/>
            <p:cNvSpPr/>
            <p:nvPr/>
          </p:nvSpPr>
          <p:spPr bwMode="auto">
            <a:xfrm>
              <a:off x="8912225" y="1698458"/>
              <a:ext cx="2733737" cy="635597"/>
            </a:xfrm>
            <a:prstGeom prst="rect">
              <a:avLst/>
            </a:prstGeom>
            <a:solidFill>
              <a:srgbClr val="CF660F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8806" tIns="43523" rIns="108806" bIns="1088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613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ysClr val="window" lastClr="FFFFFF"/>
                      </a:gs>
                      <a:gs pos="100000">
                        <a:sysClr val="window" lastClr="FFFFFF"/>
                      </a:gs>
                    </a:gsLst>
                    <a:lin ang="16200000" scaled="0"/>
                  </a:gradFill>
                  <a:effectLst/>
                  <a:uLnTx/>
                  <a:uFillTx/>
                  <a:latin typeface="Segoe" pitchFamily="34" charset="0"/>
                  <a:ea typeface="+mn-ea"/>
                  <a:cs typeface="+mn-cs"/>
                  <a:sym typeface="Gill Sans" charset="0"/>
                </a:rPr>
                <a:t>OPEN &amp; FLEXIBLE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8912222" y="2406912"/>
              <a:ext cx="2733738" cy="2754473"/>
              <a:chOff x="3228934" y="2409665"/>
              <a:chExt cx="2733738" cy="2754473"/>
            </a:xfrm>
          </p:grpSpPr>
          <p:pic>
            <p:nvPicPr>
              <p:cNvPr id="100" name="Picture 3" descr="C:\Users\Justin\Desktop\_Work_in_Progress\_MS\1105\iStock_000003129433Medium1.jpg"/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6" b="43815"/>
              <a:stretch/>
            </p:blipFill>
            <p:spPr bwMode="auto">
              <a:xfrm>
                <a:off x="3228935" y="2409665"/>
                <a:ext cx="2733737" cy="2754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Rectangle 100"/>
              <p:cNvSpPr/>
              <p:nvPr/>
            </p:nvSpPr>
            <p:spPr bwMode="auto">
              <a:xfrm>
                <a:off x="3228934" y="3613666"/>
                <a:ext cx="2733737" cy="1550472"/>
              </a:xfrm>
              <a:prstGeom prst="rect">
                <a:avLst/>
              </a:prstGeom>
              <a:gradFill>
                <a:gsLst>
                  <a:gs pos="78000">
                    <a:sysClr val="windowText" lastClr="000000">
                      <a:lumMod val="85000"/>
                      <a:lumOff val="15000"/>
                    </a:sysClr>
                  </a:gs>
                  <a:gs pos="0">
                    <a:srgbClr val="000000"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68564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ea typeface="+mn-ea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9024451" y="4680679"/>
              <a:ext cx="2509284" cy="39395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342900" eaLnBrk="1" fontAlgn="base" latinLnBrk="0" hangingPunct="1">
                <a:lnSpc>
                  <a:spcPct val="80000"/>
                </a:lnSpc>
                <a:spcBef>
                  <a:spcPts val="135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-23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8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sym typeface="Gill Sans" charset="0"/>
                </a:rPr>
                <a:t>Develop once, deploy on-premises or in the cloud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7388" y="3932551"/>
              <a:ext cx="499826" cy="357376"/>
            </a:xfrm>
            <a:prstGeom prst="rect">
              <a:avLst/>
            </a:prstGeom>
          </p:spPr>
        </p:pic>
        <p:sp>
          <p:nvSpPr>
            <p:cNvPr id="94" name="Rectangle 93"/>
            <p:cNvSpPr/>
            <p:nvPr/>
          </p:nvSpPr>
          <p:spPr>
            <a:xfrm>
              <a:off x="8896856" y="4309749"/>
              <a:ext cx="2743200" cy="237987"/>
            </a:xfrm>
            <a:prstGeom prst="rect">
              <a:avLst/>
            </a:prstGeom>
          </p:spPr>
          <p:txBody>
            <a:bodyPr wrap="square" lIns="91419" tIns="45710" rIns="91419" bIns="45710">
              <a:spAutoFit/>
            </a:bodyPr>
            <a:lstStyle/>
            <a:p>
              <a:pPr marL="0" marR="0" lvl="0" indent="0" algn="ctr" defTabSz="685713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7083">
                        <a:srgbClr val="DDDDDD"/>
                      </a:gs>
                      <a:gs pos="40000">
                        <a:srgbClr val="DDDDDD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  <a:sym typeface="Gill Sans" charset="0"/>
                </a:rPr>
                <a:t>BROADER ECOSYSTEM COMPATABILITY</a:t>
              </a: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0379" y="3962333"/>
              <a:ext cx="344549" cy="30837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327" y="3971246"/>
              <a:ext cx="1026189" cy="382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5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</p:spPr>
        <p:txBody>
          <a:bodyPr/>
          <a:lstStyle/>
          <a:p>
            <a:pPr marL="459207" indent="-459207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Open Source project</a:t>
            </a:r>
          </a:p>
          <a:p>
            <a:pPr marL="459207" indent="-459207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Hadoop</a:t>
            </a:r>
            <a:r>
              <a:rPr lang="en-US" dirty="0" smtClean="0">
                <a:latin typeface="Arial Narrow" pitchFamily="34" charset="0"/>
              </a:rPr>
              <a:t> on Azure</a:t>
            </a:r>
          </a:p>
          <a:p>
            <a:pPr marL="459207" indent="-459207">
              <a:buFont typeface="+mj-lt"/>
              <a:buAutoNum type="arabicPeriod"/>
            </a:pPr>
            <a:endParaRPr lang="en-US" dirty="0">
              <a:latin typeface="Arial Narrow" pitchFamily="34" charset="0"/>
            </a:endParaRPr>
          </a:p>
          <a:p>
            <a:pPr marL="459207" indent="-459207">
              <a:buFont typeface="+mj-lt"/>
              <a:buAutoNum type="arabicPeriod"/>
            </a:pPr>
            <a:endParaRPr lang="en-US" dirty="0" smtClean="0">
              <a:latin typeface="Arial Narrow" pitchFamily="34" charset="0"/>
            </a:endParaRPr>
          </a:p>
          <a:p>
            <a:pPr marL="459207" indent="-459207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asadk@microsoft.com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If you are interested…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305050"/>
            <a:ext cx="62674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1" y="1962150"/>
            <a:ext cx="3276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8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2" y="4831293"/>
            <a:ext cx="371717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914377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271169-D5A2-4E26-9D3F-58E320BF9E89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38203" y="1276350"/>
            <a:ext cx="10272580" cy="3086100"/>
            <a:chOff x="1551705" y="2209801"/>
            <a:chExt cx="6470930" cy="2592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705" y="2209801"/>
              <a:ext cx="6096021" cy="216865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450117">
              <a:off x="3222028" y="2515801"/>
              <a:ext cx="4800607" cy="2286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53"/>
              <a:endParaRPr lang="en-US" sz="1600">
                <a:solidFill>
                  <a:prstClr val="white"/>
                </a:solidFill>
                <a:sym typeface="Gill Sans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308460">
              <a:off x="2826718" y="3177937"/>
              <a:ext cx="78156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53"/>
              <a:endParaRPr lang="en-US" sz="1600">
                <a:solidFill>
                  <a:prstClr val="white"/>
                </a:solidFill>
                <a:sym typeface="Gill Sans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21394248" flipV="1">
              <a:off x="3225871" y="2518701"/>
              <a:ext cx="228600" cy="62712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53"/>
              <a:endParaRPr lang="en-US" sz="1600">
                <a:solidFill>
                  <a:prstClr val="white"/>
                </a:solidFill>
                <a:sym typeface="Gill Sans" charset="0"/>
              </a:endParaRPr>
            </a:p>
          </p:txBody>
        </p:sp>
      </p:grpSp>
      <p:sp>
        <p:nvSpPr>
          <p:cNvPr id="11" name="Text Box 1"/>
          <p:cNvSpPr txBox="1"/>
          <p:nvPr/>
        </p:nvSpPr>
        <p:spPr>
          <a:xfrm>
            <a:off x="3496574" y="1428142"/>
            <a:ext cx="4777586" cy="144840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81635" tIns="40818" rIns="81635" bIns="40818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algn="ctr" defTabSz="816353">
              <a:lnSpc>
                <a:spcPct val="115000"/>
              </a:lnSpc>
              <a:spcAft>
                <a:spcPts val="893"/>
              </a:spcAft>
            </a:pPr>
            <a:r>
              <a:rPr lang="en-US" sz="5400" b="1" dirty="0">
                <a:ln w="127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5B3D7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Ravie"/>
                <a:ea typeface="Calibri"/>
                <a:cs typeface="Times New Roman"/>
                <a:sym typeface="Gill Sans" charset="0"/>
              </a:rPr>
              <a:t>javascript</a:t>
            </a:r>
            <a:endParaRPr lang="en-US" dirty="0">
              <a:solidFill>
                <a:prstClr val="black"/>
              </a:solidFill>
              <a:ea typeface="Calibri"/>
              <a:cs typeface="Times New Roman"/>
              <a:sym typeface="Gill Sans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765">
            <a:off x="7011388" y="2827220"/>
            <a:ext cx="9803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1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C:\Users\asadk\AppData\Local\Microsoft\Windows\Temporary Internet Files\Content.IE5\IHUJ8XXH\MC900078738[1].wmf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1518"/>
            <a:ext cx="1243084" cy="11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adk\AppData\Local\Microsoft\Windows\Temporary Internet Files\Content.IE5\92JBAL9E\MC900389206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2982"/>
            <a:ext cx="1119116" cy="12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3829050"/>
            <a:ext cx="4343400" cy="630663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3600" dirty="0">
                <a:solidFill>
                  <a:prstClr val="black"/>
                </a:solidFill>
                <a:latin typeface="Arial Rounded MT Bold" pitchFamily="34" charset="0"/>
                <a:sym typeface="Gill Sans" charset="0"/>
              </a:rPr>
              <a:t>Web based Shell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09900" y="3371850"/>
            <a:ext cx="3124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1281" y="1428750"/>
            <a:ext cx="3931920" cy="174443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All devices</a:t>
            </a:r>
          </a:p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Zero footprint</a:t>
            </a:r>
          </a:p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Improve productivity</a:t>
            </a:r>
          </a:p>
        </p:txBody>
      </p:sp>
    </p:spTree>
    <p:extLst>
      <p:ext uri="{BB962C8B-B14F-4D97-AF65-F5344CB8AC3E}">
        <p14:creationId xmlns:p14="http://schemas.microsoft.com/office/powerpoint/2010/main" val="2520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2400" kern="0" cap="none" dirty="0">
                <a:solidFill>
                  <a:sysClr val="window" lastClr="FFFFFF">
                    <a:lumMod val="50000"/>
                  </a:sysClr>
                </a:solidFill>
                <a:latin typeface="Segoe UI (Body)"/>
              </a:rPr>
              <a:t>Web based shell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Segoe UI (Body)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lIns="81639" tIns="40820" rIns="81639" bIns="40820" rtlCol="0" anchor="b">
            <a:normAutofit/>
          </a:bodyPr>
          <a:lstStyle>
            <a:lvl1pPr marL="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9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39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58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78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97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917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366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562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Segoe Light" pitchFamily="34" charset="0"/>
              </a:rPr>
              <a:t>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Segoe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7696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885950"/>
            <a:ext cx="7696200" cy="2800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628650"/>
            <a:ext cx="26670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721427"/>
            <a:ext cx="26670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HTML Page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00600" y="628650"/>
            <a:ext cx="26670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721427"/>
            <a:ext cx="26670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AJAX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57120"/>
            <a:ext cx="2286000" cy="359435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defTabSz="816353"/>
            <a:r>
              <a:rPr lang="en-US" b="1" dirty="0">
                <a:solidFill>
                  <a:prstClr val="black"/>
                </a:solidFill>
                <a:sym typeface="Gill Sans" charset="0"/>
              </a:rPr>
              <a:t>Browser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594776"/>
            <a:ext cx="2286000" cy="359435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defTabSz="816353"/>
            <a:r>
              <a:rPr lang="en-US" b="1" dirty="0">
                <a:solidFill>
                  <a:prstClr val="black"/>
                </a:solidFill>
                <a:sym typeface="Gill Sans" charset="0"/>
              </a:rPr>
              <a:t>Jetty Server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43201" y="2057400"/>
            <a:ext cx="54864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1" y="2150177"/>
            <a:ext cx="54864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J2EE Servlets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1001" y="2743204"/>
            <a:ext cx="4191000" cy="1657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1" y="3170625"/>
            <a:ext cx="4191000" cy="855725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Processes </a:t>
            </a:r>
          </a:p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(</a:t>
            </a:r>
            <a:r>
              <a:rPr lang="en-US" sz="2500" dirty="0" err="1">
                <a:solidFill>
                  <a:prstClr val="black"/>
                </a:solidFill>
                <a:sym typeface="Gill Sans" charset="0"/>
              </a:rPr>
              <a:t>hadoop</a:t>
            </a:r>
            <a:r>
              <a:rPr lang="en-US" sz="2500" dirty="0">
                <a:solidFill>
                  <a:prstClr val="black"/>
                </a:solidFill>
                <a:sym typeface="Gill Sans" charset="0"/>
              </a:rPr>
              <a:t>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8200" y="2057400"/>
            <a:ext cx="1676400" cy="2400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2902036"/>
            <a:ext cx="1676400" cy="855725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Web</a:t>
            </a:r>
          </a:p>
          <a:p>
            <a:pPr algn="ctr" defTabSz="816353"/>
            <a:r>
              <a:rPr lang="en-US" sz="2500" dirty="0">
                <a:solidFill>
                  <a:prstClr val="black"/>
                </a:solidFill>
                <a:sym typeface="Gill Sans" charset="0"/>
              </a:rPr>
              <a:t>Resources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36326" y="2743204"/>
            <a:ext cx="1447800" cy="17145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6326" y="3427731"/>
            <a:ext cx="1447800" cy="469081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500" dirty="0" err="1">
                <a:solidFill>
                  <a:prstClr val="black"/>
                </a:solidFill>
                <a:sym typeface="Gill Sans" charset="0"/>
              </a:rPr>
              <a:t>FsShell</a:t>
            </a:r>
            <a:endParaRPr lang="en-US" sz="2500" dirty="0">
              <a:solidFill>
                <a:prstClr val="black"/>
              </a:solidFill>
              <a:sym typeface="Gill Sans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 rot="5400000">
            <a:off x="1587060" y="1441895"/>
            <a:ext cx="857249" cy="37376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22" name="Left-Right Arrow 21"/>
          <p:cNvSpPr/>
          <p:nvPr/>
        </p:nvSpPr>
        <p:spPr>
          <a:xfrm rot="5400000">
            <a:off x="5701861" y="1441893"/>
            <a:ext cx="857249" cy="37376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8" rIns="81635" bIns="40818" rtlCol="0" anchor="ctr"/>
          <a:lstStyle/>
          <a:p>
            <a:pPr algn="ctr" defTabSz="816353"/>
            <a:endParaRPr lang="en-US" sz="1600">
              <a:solidFill>
                <a:prstClr val="white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3" y="2743200"/>
            <a:ext cx="1489881" cy="630663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defTabSz="816353"/>
            <a:r>
              <a:rPr lang="en-US" sz="3600" dirty="0">
                <a:solidFill>
                  <a:prstClr val="black"/>
                </a:solidFill>
                <a:latin typeface="Arial Rounded MT Bold" pitchFamily="34" charset="0"/>
                <a:sym typeface="Gill Sans" charset="0"/>
              </a:rPr>
              <a:t>Java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2174259"/>
            <a:ext cx="0" cy="1771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76800" y="1908679"/>
            <a:ext cx="2895600" cy="2852426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Python </a:t>
            </a:r>
          </a:p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Perl </a:t>
            </a:r>
          </a:p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Ruby</a:t>
            </a:r>
          </a:p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C++</a:t>
            </a:r>
          </a:p>
          <a:p>
            <a:pPr defTabSz="816353"/>
            <a:r>
              <a:rPr lang="en-US" sz="36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JavaScript</a:t>
            </a:r>
          </a:p>
        </p:txBody>
      </p:sp>
      <p:pic>
        <p:nvPicPr>
          <p:cNvPr id="8" name="Picture 4" descr="C:\Users\asadk\AppData\Local\Microsoft\Windows\Temporary Internet Files\Content.IE5\92JBAL9E\MC90010464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2400" kern="0" cap="none" dirty="0" err="1">
                <a:solidFill>
                  <a:sysClr val="window" lastClr="FFFFFF">
                    <a:lumMod val="50000"/>
                  </a:sysClr>
                </a:solidFill>
                <a:latin typeface="Segoe UI (Body)"/>
              </a:rPr>
              <a:t>MapReduce</a:t>
            </a:r>
            <a:r>
              <a:rPr lang="en-US" sz="2400" kern="0" cap="none" dirty="0">
                <a:solidFill>
                  <a:sysClr val="window" lastClr="FFFFFF">
                    <a:lumMod val="50000"/>
                  </a:sysClr>
                </a:solidFill>
                <a:latin typeface="Segoe UI (Body)"/>
              </a:rPr>
              <a:t> in JavaScript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lIns="81639" tIns="40820" rIns="81639" bIns="40820" rtlCol="0" anchor="b">
            <a:normAutofit/>
          </a:bodyPr>
          <a:lstStyle>
            <a:lvl1pPr marL="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9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39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58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78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97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917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366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562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Segoe Light" pitchFamily="34" charset="0"/>
              </a:rPr>
              <a:t>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Segoe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3"/>
            <a:ext cx="9144000" cy="1593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679572"/>
            <a:ext cx="8534400" cy="528713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algn="ctr" defTabSz="816353"/>
            <a:r>
              <a:rPr lang="en-US" sz="2900" dirty="0">
                <a:solidFill>
                  <a:prstClr val="black"/>
                </a:solidFill>
                <a:latin typeface="Arial Rounded MT Bold" pitchFamily="34" charset="0"/>
                <a:sym typeface="Gill Sans" charset="0"/>
              </a:rPr>
              <a:t>Fluent API: One language does it all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09900" y="3467531"/>
            <a:ext cx="3124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48940" y="2343154"/>
            <a:ext cx="3246120" cy="528713"/>
          </a:xfrm>
          <a:prstGeom prst="rect">
            <a:avLst/>
          </a:prstGeom>
          <a:noFill/>
        </p:spPr>
        <p:txBody>
          <a:bodyPr wrap="square" lIns="81635" tIns="40818" rIns="81635" bIns="40818" rtlCol="0">
            <a:spAutoFit/>
          </a:bodyPr>
          <a:lstStyle/>
          <a:p>
            <a:pPr defTabSz="816353"/>
            <a:r>
              <a:rPr lang="en-US" sz="29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Java </a:t>
            </a:r>
            <a:r>
              <a:rPr lang="en-US" sz="2900" b="1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|</a:t>
            </a:r>
            <a:r>
              <a:rPr lang="en-US" sz="29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 Pig </a:t>
            </a:r>
            <a:r>
              <a:rPr lang="en-US" sz="2900" b="1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|</a:t>
            </a:r>
            <a:r>
              <a:rPr lang="en-US" sz="29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 Hive </a:t>
            </a:r>
            <a:r>
              <a:rPr lang="en-US" sz="2900" b="1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|</a:t>
            </a:r>
            <a:r>
              <a:rPr lang="en-US" sz="2900" dirty="0">
                <a:solidFill>
                  <a:prstClr val="black"/>
                </a:solidFill>
                <a:latin typeface="Arial Narrow" pitchFamily="34" charset="0"/>
                <a:sym typeface="Gill Sans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4930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169-D5A2-4E26-9D3F-58E320BF9E89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2400" kern="0" cap="none" dirty="0">
                <a:solidFill>
                  <a:sysClr val="window" lastClr="FFFFFF">
                    <a:lumMod val="50000"/>
                  </a:sysClr>
                </a:solidFill>
                <a:latin typeface="Segoe UI (Body)"/>
              </a:rPr>
              <a:t>Fluent API: One language does it all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lIns="81639" tIns="40820" rIns="81639" bIns="40820" rtlCol="0" anchor="b">
            <a:normAutofit/>
          </a:bodyPr>
          <a:lstStyle>
            <a:lvl1pPr marL="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9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39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58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780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975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9171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366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562" indent="0" algn="l" defTabSz="81639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163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Segoe Light" pitchFamily="34" charset="0"/>
              </a:rPr>
              <a:t>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Segoe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a_hadoopAndJavaScript_asadk">
  <a:themeElements>
    <a:clrScheme name="SQL Denali">
      <a:dk1>
        <a:srgbClr val="595959"/>
      </a:dk1>
      <a:lt1>
        <a:srgbClr val="FFFFFF"/>
      </a:lt1>
      <a:dk2>
        <a:srgbClr val="CC0000"/>
      </a:dk2>
      <a:lt2>
        <a:srgbClr val="CCCCCC"/>
      </a:lt2>
      <a:accent1>
        <a:srgbClr val="CEDD61"/>
      </a:accent1>
      <a:accent2>
        <a:srgbClr val="FF9100"/>
      </a:accent2>
      <a:accent3>
        <a:srgbClr val="00DAFF"/>
      </a:accent3>
      <a:accent4>
        <a:srgbClr val="85913C"/>
      </a:accent4>
      <a:accent5>
        <a:srgbClr val="C43300"/>
      </a:accent5>
      <a:accent6>
        <a:srgbClr val="008BC7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QL Denali">
      <a:dk1>
        <a:srgbClr val="595959"/>
      </a:dk1>
      <a:lt1>
        <a:srgbClr val="FFFFFF"/>
      </a:lt1>
      <a:dk2>
        <a:srgbClr val="CC0000"/>
      </a:dk2>
      <a:lt2>
        <a:srgbClr val="CCCCCC"/>
      </a:lt2>
      <a:accent1>
        <a:srgbClr val="CEDD61"/>
      </a:accent1>
      <a:accent2>
        <a:srgbClr val="FF9100"/>
      </a:accent2>
      <a:accent3>
        <a:srgbClr val="00DAFF"/>
      </a:accent3>
      <a:accent4>
        <a:srgbClr val="85913C"/>
      </a:accent4>
      <a:accent5>
        <a:srgbClr val="C43300"/>
      </a:accent5>
      <a:accent6>
        <a:srgbClr val="008BC7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10009</Type>
    <SequenceNumber>1004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CDoc" ma:contentTypeID="0x010100FF1FAB0DEDE9AF4ABA57B67AF4A9F3210200596A0E07C3E77448942F9A5D1E81E582" ma:contentTypeVersion="46" ma:contentTypeDescription="" ma:contentTypeScope="" ma:versionID="d60cc76a65c378f96bdf97981ebb91ae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4e240d41-6d38-4eac-9584-b3f543b50010" xmlns:ns4="http://schemas.microsoft.com/sharepoint/v4" targetNamespace="http://schemas.microsoft.com/office/2006/metadata/properties" ma:root="true" ma:fieldsID="d579ba89b9ab1590fd0b7b657e5ecee5" ns1:_="" ns2:_="" ns3:_="" ns4:_="">
    <xsd:import namespace="http://schemas.microsoft.com/sharepoint/v3"/>
    <xsd:import namespace="230e9df3-be65-4c73-a93b-d1236ebd677e"/>
    <xsd:import namespace="4e240d41-6d38-4eac-9584-b3f543b5001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Thumbnail1" minOccurs="0"/>
                <xsd:element ref="ns3:DocumentDescription" minOccurs="0"/>
                <xsd:element ref="ns2:TaxKeywordTaxHTField" minOccurs="0"/>
                <xsd:element ref="ns2:TaxCatchAll" minOccurs="0"/>
                <xsd:element ref="ns2:TaxCatchAllLabel" minOccurs="0"/>
                <xsd:element ref="ns3:ItemTypeTaxHTField0" minOccurs="0"/>
                <xsd:element ref="ns1:AverageRating" minOccurs="0"/>
                <xsd:element ref="ns1:RatingCount" minOccurs="0"/>
                <xsd:element ref="ns2:_dlc_DocId" minOccurs="0"/>
                <xsd:element ref="ns2:_dlc_DocIdUrl" minOccurs="0"/>
                <xsd:element ref="ns2:_dlc_DocIdPersistId" minOccurs="0"/>
                <xsd:element ref="ns4:IconOverlay" minOccurs="0"/>
                <xsd:element ref="ns3:PartnersTaxHTField0" minOccurs="0"/>
                <xsd:element ref="ns3:CapabilitiesTaxHTField0" minOccurs="0"/>
                <xsd:element ref="ns3:RolesTaxHTField0" minOccurs="0"/>
                <xsd:element ref="ns3:ProductsTaxHTField0" minOccurs="0"/>
                <xsd:element ref="ns3:CompetitorsTaxHTField0" minOccurs="0"/>
                <xsd:element ref="ns3:SegmentsTaxHTField0" minOccurs="0"/>
                <xsd:element ref="ns3:IndustriesTaxHTField0" minOccurs="0"/>
                <xsd:element ref="ns3:AudiencesTaxHTField0" minOccurs="0"/>
                <xsd:element ref="ns3:RegionTaxHTField0" minOccurs="0"/>
                <xsd:element ref="ns3:ConfidentialityTaxHTField0" minOccurs="0"/>
                <xsd:element ref="ns3:BusinessArchitectureTaxHTField0" minOccurs="0"/>
                <xsd:element ref="ns3:TopicsTaxHTField0" minOccurs="0"/>
                <xsd:element ref="ns3:GroupsTaxHTField0" minOccurs="0"/>
                <xsd:element ref="ns3:CoOwner" minOccurs="0"/>
                <xsd:element ref="ns3:ActivitiesAndProgramsTaxHTField0" minOccurs="0"/>
                <xsd:element ref="ns3:Owner" minOccurs="0"/>
                <xsd:element ref="ns1:RoutingRuleDescription" minOccurs="0"/>
                <xsd:element ref="ns3:SMSGDomainTaxHTField0" minOccurs="0"/>
                <xsd:element ref="ns1:_vti_ItemDeclaredRecord" minOccurs="0"/>
                <xsd:element ref="ns1:_vti_ItemHoldRecordStatus" minOccurs="0"/>
                <xsd:element ref="ns3:Languag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4" nillable="true" ma:displayName="Rating (0-5)" ma:decimals="2" ma:description="Average value of all the ratings that have been submitted" ma:indexed="true" ma:internalName="Rating_x0020__x0028_0_x002d_5_x0029_" ma:readOnly="true">
      <xsd:simpleType>
        <xsd:restriction base="dms:Number"/>
      </xsd:simpleType>
    </xsd:element>
    <xsd:element name="RatingCount" ma:index="15" nillable="true" ma:displayName="Number of Ratings" ma:decimals="0" ma:description="Number of ratings submitted" ma:indexed="true" ma:internalName="Number_x0020_of_x0020_Ratings" ma:readOnly="true">
      <xsd:simpleType>
        <xsd:restriction base="dms:Number"/>
      </xsd:simpleType>
    </xsd:element>
    <xsd:element name="RoutingRuleDescription" ma:index="51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  <xsd:element name="_vti_ItemDeclaredRecord" ma:index="5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5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readOnly="true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ca7b197-9018-4002-9750-a2693d6b6f1f}" ma:internalName="TaxCatchAll" ma:showField="CatchAllData" ma:web="4e240d41-6d38-4eac-9584-b3f543b5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ca7b197-9018-4002-9750-a2693d6b6f1f}" ma:internalName="TaxCatchAllLabel" ma:readOnly="true" ma:showField="CatchAllDataLabel" ma:web="4e240d41-6d38-4eac-9584-b3f543b5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40d41-6d38-4eac-9584-b3f543b50010" elementFormDefault="qualified">
    <xsd:import namespace="http://schemas.microsoft.com/office/2006/documentManagement/types"/>
    <xsd:import namespace="http://schemas.microsoft.com/office/infopath/2007/PartnerControls"/>
    <xsd:element name="Thumbnail1" ma:index="5" nillable="true" ma:displayName="Thumbnail" ma:format="Hyperlink" ma:internalName="Thumbnail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Description" ma:index="6" nillable="true" ma:displayName="Document Description" ma:description="Document Description for document content type KCDoc" ma:internalName="DocumentDescription">
      <xsd:simpleType>
        <xsd:restriction base="dms:Note"/>
      </xsd:simpleType>
    </xsd:element>
    <xsd:element name="ItemTypeTaxHTField0" ma:index="12" nillable="true" ma:taxonomy="true" ma:internalName="ItemTypeTaxHTField0" ma:taxonomyFieldName="ItemType" ma:displayName="Item Type" ma:default="" ma:fieldId="{d147f11f-8a15-4fb8-8d37-5fb29263610d}" ma:taxonomyMulti="true" ma:sspId="e385fb40-52d4-4fae-9c5b-3e8ff8a5878e" ma:termSetId="a611a704-4666-406e-a571-a6e9bb4a2dcc" ma:anchorId="3d59bf14-be35-4b82-81a4-70bbe2a90cc2" ma:open="false" ma:isKeyword="false">
      <xsd:complexType>
        <xsd:sequence>
          <xsd:element ref="pc:Terms" minOccurs="0" maxOccurs="1"/>
        </xsd:sequence>
      </xsd:complexType>
    </xsd:element>
    <xsd:element name="PartnersTaxHTField0" ma:index="20" nillable="true" ma:taxonomy="true" ma:internalName="PartnersTaxHTField0" ma:taxonomyFieldName="Partners" ma:displayName="Partners" ma:readOnly="true" ma:default="" ma:fieldId="{7c281638-d92a-454e-b8fe-7088c941df66}" ma:taxonomyMulti="true" ma:sspId="e385fb40-52d4-4fae-9c5b-3e8ff8a5878e" ma:termSetId="a611a704-4666-406e-a571-a6e9bb4a2dcc" ma:anchorId="dd1a91fa-3198-4561-9b04-bc737b2a8291" ma:open="false" ma:isKeyword="false">
      <xsd:complexType>
        <xsd:sequence>
          <xsd:element ref="pc:Terms" minOccurs="0" maxOccurs="1"/>
        </xsd:sequence>
      </xsd:complexType>
    </xsd:element>
    <xsd:element name="CapabilitiesTaxHTField0" ma:index="22" nillable="true" ma:taxonomy="true" ma:internalName="CapabilitiesTaxHTField0" ma:taxonomyFieldName="Capabilities" ma:displayName="Capabilities" ma:readOnly="true" ma:default="" ma:fieldId="{4b2822d8-ca12-40bf-b3be-ff82055e8025}" ma:taxonomyMulti="true" ma:sspId="e385fb40-52d4-4fae-9c5b-3e8ff8a5878e" ma:termSetId="04211bf1-defe-49f2-9beb-9d8edf37d152" ma:anchorId="48e655f1-3316-4f2e-a42e-a42d1734479e" ma:open="false" ma:isKeyword="false">
      <xsd:complexType>
        <xsd:sequence>
          <xsd:element ref="pc:Terms" minOccurs="0" maxOccurs="1"/>
        </xsd:sequence>
      </xsd:complexType>
    </xsd:element>
    <xsd:element name="RolesTaxHTField0" ma:index="24" nillable="true" ma:taxonomy="true" ma:internalName="RolesTaxHTField0" ma:taxonomyFieldName="Roles" ma:displayName="Roles" ma:readOnly="true" ma:default="" ma:fieldId="{147013c4-c08e-4610-8a54-80ec865dae35}" ma:taxonomyMulti="true" ma:sspId="e385fb40-52d4-4fae-9c5b-3e8ff8a5878e" ma:termSetId="a611a704-4666-406e-a571-a6e9bb4a2dcc" ma:anchorId="c9a07ef0-4236-4915-97ca-1b3392dac369" ma:open="false" ma:isKeyword="false">
      <xsd:complexType>
        <xsd:sequence>
          <xsd:element ref="pc:Terms" minOccurs="0" maxOccurs="1"/>
        </xsd:sequence>
      </xsd:complexType>
    </xsd:element>
    <xsd:element name="ProductsTaxHTField0" ma:index="26" nillable="true" ma:taxonomy="true" ma:internalName="ProductsTaxHTField0" ma:taxonomyFieldName="Products" ma:displayName="Products &amp; Technologies" ma:readOnly="true" ma:default="" ma:fieldId="{461032cf-5451-4cac-8727-96de1535ed65}" ma:taxonomyMulti="true" ma:sspId="e385fb40-52d4-4fae-9c5b-3e8ff8a5878e" ma:termSetId="a611a704-4666-406e-a571-a6e9bb4a2dcc" ma:anchorId="f7bdd4ba-8e81-43d6-a504-860f505d5c97" ma:open="false" ma:isKeyword="false">
      <xsd:complexType>
        <xsd:sequence>
          <xsd:element ref="pc:Terms" minOccurs="0" maxOccurs="1"/>
        </xsd:sequence>
      </xsd:complexType>
    </xsd:element>
    <xsd:element name="CompetitorsTaxHTField0" ma:index="28" nillable="true" ma:taxonomy="true" ma:internalName="CompetitorsTaxHTField0" ma:taxonomyFieldName="Competitors" ma:displayName="Competition" ma:readOnly="true" ma:default="" ma:fieldId="{033f61ce-97ac-4204-9e44-87296a243ffe}" ma:taxonomyMulti="true" ma:sspId="e385fb40-52d4-4fae-9c5b-3e8ff8a5878e" ma:termSetId="a611a704-4666-406e-a571-a6e9bb4a2dcc" ma:anchorId="718f8fd0-b740-48bc-92ad-5700213c04b2" ma:open="false" ma:isKeyword="false">
      <xsd:complexType>
        <xsd:sequence>
          <xsd:element ref="pc:Terms" minOccurs="0" maxOccurs="1"/>
        </xsd:sequence>
      </xsd:complexType>
    </xsd:element>
    <xsd:element name="SegmentsTaxHTField0" ma:index="30" nillable="true" ma:taxonomy="true" ma:internalName="SegmentsTaxHTField0" ma:taxonomyFieldName="Segments" ma:displayName="Customer Segments" ma:readOnly="true" ma:default="" ma:fieldId="{5810de59-adc2-4212-9275-76550f6ccd4e}" ma:taxonomyMulti="true" ma:sspId="e385fb40-52d4-4fae-9c5b-3e8ff8a5878e" ma:termSetId="a611a704-4666-406e-a571-a6e9bb4a2dcc" ma:anchorId="dd7a2ee5-7d01-4a82-9346-1eefa47ece8b" ma:open="false" ma:isKeyword="false">
      <xsd:complexType>
        <xsd:sequence>
          <xsd:element ref="pc:Terms" minOccurs="0" maxOccurs="1"/>
        </xsd:sequence>
      </xsd:complexType>
    </xsd:element>
    <xsd:element name="IndustriesTaxHTField0" ma:index="32" nillable="true" ma:taxonomy="true" ma:internalName="IndustriesTaxHTField0" ma:taxonomyFieldName="Industries" ma:displayName="Industries" ma:readOnly="true" ma:default="" ma:fieldId="{28af9966-4172-49a2-8fcb-8642a15f1fc5}" ma:taxonomyMulti="true" ma:sspId="e385fb40-52d4-4fae-9c5b-3e8ff8a5878e" ma:termSetId="a611a704-4666-406e-a571-a6e9bb4a2dcc" ma:anchorId="322da17f-7441-43de-8ac8-ca7d62aec02b" ma:open="false" ma:isKeyword="false">
      <xsd:complexType>
        <xsd:sequence>
          <xsd:element ref="pc:Terms" minOccurs="0" maxOccurs="1"/>
        </xsd:sequence>
      </xsd:complexType>
    </xsd:element>
    <xsd:element name="AudiencesTaxHTField0" ma:index="34" nillable="true" ma:taxonomy="true" ma:internalName="AudiencesTaxHTField0" ma:taxonomyFieldName="Audiences" ma:displayName="Customer Audiences" ma:readOnly="true" ma:default="" ma:fieldId="{e142f759-3ac7-4b2f-96cb-1e9174b500b8}" ma:taxonomyMulti="true" ma:sspId="e385fb40-52d4-4fae-9c5b-3e8ff8a5878e" ma:termSetId="a611a704-4666-406e-a571-a6e9bb4a2dcc" ma:anchorId="8a0280e9-c6e8-4e3c-80d6-8db643b96ddd" ma:open="false" ma:isKeyword="false">
      <xsd:complexType>
        <xsd:sequence>
          <xsd:element ref="pc:Terms" minOccurs="0" maxOccurs="1"/>
        </xsd:sequence>
      </xsd:complexType>
    </xsd:element>
    <xsd:element name="RegionTaxHTField0" ma:index="36" nillable="true" ma:taxonomy="true" ma:internalName="RegionTaxHTField0" ma:taxonomyFieldName="Region" ma:displayName="Region" ma:readOnly="true" ma:default="" ma:fieldId="{4737695a-1cd7-4a2e-b339-4aad0188abb4}" ma:taxonomyMulti="true" ma:sspId="e385fb40-52d4-4fae-9c5b-3e8ff8a5878e" ma:termSetId="a611a704-4666-406e-a571-a6e9bb4a2dcc" ma:anchorId="c5404caa-7d82-41c6-82c2-0230c1d96864" ma:open="false" ma:isKeyword="false">
      <xsd:complexType>
        <xsd:sequence>
          <xsd:element ref="pc:Terms" minOccurs="0" maxOccurs="1"/>
        </xsd:sequence>
      </xsd:complexType>
    </xsd:element>
    <xsd:element name="ConfidentialityTaxHTField0" ma:index="38" nillable="true" ma:taxonomy="true" ma:internalName="ConfidentialityTaxHTField0" ma:taxonomyFieldName="Confidentiality" ma:displayName="Confidentiality" ma:indexed="true" ma:readOnly="true" ma:default="21;#Microsoft confidential|461efa83-0283-486a-a8d5-943328f3693f" ma:fieldId="{78ab4373-53e1-48d5-ab4d-d29698f3efd9}" ma:sspId="e385fb40-52d4-4fae-9c5b-3e8ff8a5878e" ma:termSetId="e0e820dc-7da0-48b9-8472-209c7e82d1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usinessArchitectureTaxHTField0" ma:index="40" nillable="true" ma:taxonomy="true" ma:internalName="BusinessArchitectureTaxHTField0" ma:taxonomyFieldName="BusinessArchitecture" ma:displayName="Business Architecture" ma:readOnly="true" ma:default="" ma:fieldId="{d7cf789b-4ee0-44de-b4df-8d5b0482baa9}" ma:taxonomyMulti="true" ma:sspId="e385fb40-52d4-4fae-9c5b-3e8ff8a5878e" ma:termSetId="d039009f-2da8-468b-bf5e-ff4693a9f72f" ma:anchorId="1951c1e0-4cc7-414f-a435-7369277bc757" ma:open="false" ma:isKeyword="false">
      <xsd:complexType>
        <xsd:sequence>
          <xsd:element ref="pc:Terms" minOccurs="0" maxOccurs="1"/>
        </xsd:sequence>
      </xsd:complexType>
    </xsd:element>
    <xsd:element name="TopicsTaxHTField0" ma:index="42" nillable="true" ma:taxonomy="true" ma:internalName="TopicsTaxHTField0" ma:taxonomyFieldName="Topics" ma:displayName="Topics" ma:readOnly="true" ma:default="" ma:fieldId="{878ad871-6083-42b1-a9d8-caa3411e86f2}" ma:taxonomyMulti="true" ma:sspId="e385fb40-52d4-4fae-9c5b-3e8ff8a5878e" ma:termSetId="d039009f-2da8-468b-bf5e-ff4693a9f72f" ma:anchorId="ddcce936-3357-448e-8326-e6fdfddfb752" ma:open="false" ma:isKeyword="false">
      <xsd:complexType>
        <xsd:sequence>
          <xsd:element ref="pc:Terms" minOccurs="0" maxOccurs="1"/>
        </xsd:sequence>
      </xsd:complexType>
    </xsd:element>
    <xsd:element name="GroupsTaxHTField0" ma:index="44" nillable="true" ma:taxonomy="true" ma:internalName="GroupsTaxHTField0" ma:taxonomyFieldName="Groups" ma:displayName="Groups" ma:readOnly="true" ma:default="" ma:fieldId="{822c6b82-c53e-484c-9c53-5c6ce5969db5}" ma:taxonomyMulti="true" ma:sspId="e385fb40-52d4-4fae-9c5b-3e8ff8a5878e" ma:termSetId="d039009f-2da8-468b-bf5e-ff4693a9f72f" ma:anchorId="ec38e82f-eddf-4553-aa72-f3bd3c1d5855" ma:open="false" ma:isKeyword="false">
      <xsd:complexType>
        <xsd:sequence>
          <xsd:element ref="pc:Terms" minOccurs="0" maxOccurs="1"/>
        </xsd:sequence>
      </xsd:complexType>
    </xsd:element>
    <xsd:element name="CoOwner" ma:index="46" nillable="true" ma:displayName="Co-Owner" ma:list="UserInfo" ma:SearchPeopleOnly="false" ma:SharePointGroup="0" ma:internalName="CoOwner" ma:readOnly="true" ma:showField="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ivitiesAndProgramsTaxHTField0" ma:index="47" nillable="true" ma:taxonomy="true" ma:internalName="ActivitiesAndProgramsTaxHTField0" ma:taxonomyFieldName="ActivitiesAndPrograms" ma:displayName="Activities &amp; Programs" ma:readOnly="true" ma:default="" ma:fieldId="{b1238bc0-413c-4dea-a499-043137e11d15}" ma:taxonomyMulti="true" ma:sspId="e385fb40-52d4-4fae-9c5b-3e8ff8a5878e" ma:termSetId="d039009f-2da8-468b-bf5e-ff4693a9f72f" ma:anchorId="846d39ff-6475-4006-99df-de42970d666e" ma:open="false" ma:isKeyword="false">
      <xsd:complexType>
        <xsd:sequence>
          <xsd:element ref="pc:Terms" minOccurs="0" maxOccurs="1"/>
        </xsd:sequence>
      </xsd:complexType>
    </xsd:element>
    <xsd:element name="Owner" ma:index="49" nillable="true" ma:displayName="Owner" ma:indexed="true" ma:list="UserInfo" ma:SharePointGroup="0" ma:internalName="Owner" ma:readOnly="true" ma:showField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MSGDomainTaxHTField0" ma:index="53" nillable="true" ma:taxonomy="true" ma:internalName="SMSGDomainTaxHTField0" ma:taxonomyFieldName="SMSGDomain" ma:displayName="SMSG Domain" ma:readOnly="true" ma:default="" ma:fieldId="{2c8f543d-b3fa-4810-874a-ad0f88d0f61a}" ma:taxonomyMulti="true" ma:sspId="e385fb40-52d4-4fae-9c5b-3e8ff8a5878e" ma:termSetId="a611a704-4666-406e-a571-a6e9bb4a2dcc" ma:anchorId="dd7a2ee5-7d01-4a82-9346-1eefa47ece8b" ma:open="false" ma:isKeyword="false">
      <xsd:complexType>
        <xsd:sequence>
          <xsd:element ref="pc:Terms" minOccurs="0" maxOccurs="1"/>
        </xsd:sequence>
      </xsd:complexType>
    </xsd:element>
    <xsd:element name="LanguagesTaxHTField0" ma:index="59" nillable="true" ma:taxonomy="true" ma:internalName="LanguagesTaxHTField0" ma:taxonomyFieldName="Languages" ma:displayName="Languages" ma:default="" ma:fieldId="{57b7e61f-5f00-4c23-b9fb-7e2af434aabb}" ma:taxonomyMulti="true" ma:sspId="e385fb40-52d4-4fae-9c5b-3e8ff8a5878e" ma:termSetId="a611a704-4666-406e-a571-a6e9bb4a2dcc" ma:anchorId="c5f267fd-fa38-4ffe-a1d8-2693d87e90bc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385fb40-52d4-4fae-9c5b-3e8ff8a5878e" ContentTypeId="0x010100FF1FAB0DEDE9AF4ABA57B67AF4A9F32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Description xmlns="4e240d41-6d38-4eac-9584-b3f543b50010" xsi:nil="true"/>
    <IconOverlay xmlns="http://schemas.microsoft.com/sharepoint/v4" xsi:nil="true"/>
    <LanguagesTaxHTField0 xmlns="4e240d41-6d38-4eac-9584-b3f543b50010">
      <Terms xmlns="http://schemas.microsoft.com/office/infopath/2007/PartnerControls"/>
    </LanguagesTaxHTField0>
    <Thumbnail1 xmlns="4e240d41-6d38-4eac-9584-b3f543b50010">
      <Url xsi:nil="true"/>
      <Description xsi:nil="true"/>
    </Thumbnail1>
    <RoutingRuleDescription xmlns="http://schemas.microsoft.com/sharepoint/v3" xsi:nil="true"/>
    <ItemType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slides</TermName>
          <TermId xmlns="http://schemas.microsoft.com/office/infopath/2007/PartnerControls">3ba3fe7b-e0a0-4921-8b33-d25a05c69d10</TermId>
        </TermInfo>
      </Terms>
    </ItemTypeTaxHTField0>
    <TaxCatchAll xmlns="230e9df3-be65-4c73-a93b-d1236ebd677e">
      <Value>21</Value>
      <Value>16156</Value>
      <Value>16155</Value>
      <Value>12990</Value>
      <Value>10070</Value>
      <Value>13300</Value>
      <Value>16181</Value>
    </TaxCatchAll>
    <Products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SQL Server 2012</TermName>
          <TermId xmlns="http://schemas.microsoft.com/office/infopath/2007/PartnerControls">41edbf73-2fbc-4486-9307-7a973f4f9ca7</TermId>
        </TermInfo>
      </Terms>
    </ProductsTaxHTField0>
    <RolesTaxHTField0 xmlns="4e240d41-6d38-4eac-9584-b3f543b50010">
      <Terms xmlns="http://schemas.microsoft.com/office/infopath/2007/PartnerControls"/>
    </RolesTaxHTField0>
    <SegmentsTaxHTField0 xmlns="4e240d41-6d38-4eac-9584-b3f543b50010">
      <Terms xmlns="http://schemas.microsoft.com/office/infopath/2007/PartnerControls"/>
    </SegmentsTaxHTField0>
    <AudiencesTaxHTField0 xmlns="4e240d41-6d38-4eac-9584-b3f543b50010">
      <Terms xmlns="http://schemas.microsoft.com/office/infopath/2007/PartnerControls"/>
    </AudiencesTaxHTField0>
    <GroupsTaxHTField0 xmlns="4e240d41-6d38-4eac-9584-b3f543b50010">
      <Terms xmlns="http://schemas.microsoft.com/office/infopath/2007/PartnerControls"/>
    </GroupsTaxHTField0>
    <RegionTaxHTField0 xmlns="4e240d41-6d38-4eac-9584-b3f543b50010">
      <Terms xmlns="http://schemas.microsoft.com/office/infopath/2007/PartnerControls"/>
    </RegionTaxHTField0>
    <CoOwner xmlns="4e240d41-6d38-4eac-9584-b3f543b50010">
      <UserInfo>
        <DisplayName>REDMOND\v-malle</DisplayName>
        <AccountId>81608</AccountId>
        <AccountType/>
      </UserInfo>
      <UserInfo>
        <DisplayName>REDMOND\v-cbaird</DisplayName>
        <AccountId>332</AccountId>
        <AccountType/>
      </UserInfo>
      <UserInfo>
        <DisplayName>REDMOND\a-jonoel</DisplayName>
        <AccountId>121704</AccountId>
        <AccountType/>
      </UserInfo>
    </CoOwner>
    <BusinessArchitectureTaxHTField0 xmlns="4e240d41-6d38-4eac-9584-b3f543b50010">
      <Terms xmlns="http://schemas.microsoft.com/office/infopath/2007/PartnerControls"/>
    </BusinessArchitectureTaxHTField0>
    <PartnersTaxHTField0 xmlns="4e240d41-6d38-4eac-9584-b3f543b50010">
      <Terms xmlns="http://schemas.microsoft.com/office/infopath/2007/PartnerControls"/>
    </PartnersTaxHTField0>
    <CompetitorsTaxHTField0 xmlns="4e240d41-6d38-4eac-9584-b3f543b50010">
      <Terms xmlns="http://schemas.microsoft.com/office/infopath/2007/PartnerControls"/>
    </CompetitorsTaxHTField0>
    <ActivitiesAndPrograms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product launch campaigns</TermName>
          <TermId xmlns="http://schemas.microsoft.com/office/infopath/2007/PartnerControls">e634bb7f-b77b-4305-b346-03da1c4c6f6e</TermId>
        </TermInfo>
      </Terms>
    </ActivitiesAndProgramsTaxHTField0>
    <Owner xmlns="4e240d41-6d38-4eac-9584-b3f543b50010">
      <UserInfo>
        <DisplayName>REDMOND\nking</DisplayName>
        <AccountId>8797</AccountId>
        <AccountType/>
      </UserInfo>
    </Owner>
    <TopicsTaxHTField0 xmlns="4e240d41-6d38-4eac-9584-b3f543b50010">
      <Terms xmlns="http://schemas.microsoft.com/office/infopath/2007/PartnerControls"/>
    </TopicsTaxHTField0>
    <Confidentiality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confidential</TermName>
          <TermId xmlns="http://schemas.microsoft.com/office/infopath/2007/PartnerControls">461efa83-0283-486a-a8d5-943328f3693f</TermId>
        </TermInfo>
      </Terms>
    </ConfidentialityTaxHTField0>
    <SMSGDomainTaxHTField0 xmlns="4e240d41-6d38-4eac-9584-b3f543b50010">
      <Terms xmlns="http://schemas.microsoft.com/office/infopath/2007/PartnerControls"/>
    </SMSGDomainTaxHTField0>
    <IndustriesTaxHTField0 xmlns="4e240d41-6d38-4eac-9584-b3f543b50010">
      <Terms xmlns="http://schemas.microsoft.com/office/infopath/2007/PartnerControls"/>
    </IndustriesTaxHTField0>
    <CapabilitiesTaxHTField0 xmlns="4e240d41-6d38-4eac-9584-b3f543b50010">
      <Terms xmlns="http://schemas.microsoft.com/office/infopath/2007/PartnerControls"/>
    </CapabilitiesTaxHTField0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SQL Server 2012</TermName>
          <TermId xmlns="http://schemas.microsoft.com/office/infopath/2007/PartnerControls">41edbf73-2fbc-4486-9307-7a973f4f9ca7</TermId>
        </TermInfo>
        <TermInfo xmlns="http://schemas.microsoft.com/office/infopath/2007/PartnerControls">
          <TermName xmlns="http://schemas.microsoft.com/office/infopath/2007/PartnerControls">Microsoft product launch campaigns</TermName>
          <TermId xmlns="http://schemas.microsoft.com/office/infopath/2007/PartnerControls">e634bb7f-b77b-4305-b346-03da1c4c6f6e</TermId>
        </TermInfo>
        <TermInfo xmlns="http://schemas.microsoft.com/office/infopath/2007/PartnerControls">
          <TermName xmlns="http://schemas.microsoft.com/office/infopath/2007/PartnerControls">creative bills of materials</TermName>
          <TermId xmlns="http://schemas.microsoft.com/office/infopath/2007/PartnerControls">41fdcb37-e00a-4bc7-bb1d-fc9c913215a8</TermId>
        </TermInfo>
      </Terms>
    </TaxKeywordTaxHTField>
    <_dlc_DocId xmlns="230e9df3-be65-4c73-a93b-d1236ebd677e">KC00-15-148957</_dlc_DocId>
    <_dlc_DocIdUrl xmlns="230e9df3-be65-4c73-a93b-d1236ebd677e">
      <Url>http://infopedia/docstore/_layouts/DocIdRedir.aspx?ID=KC00-15-148957</Url>
      <Description>KC00-15-148957</Description>
    </_dlc_DocIdUrl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E9734D-DF5D-4D13-BA9D-CAA1F204A1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4A8500-FB4C-4005-B3A1-4F1E81687D8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EE1D9EB-D46D-4299-8560-9C67955DD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0e9df3-be65-4c73-a93b-d1236ebd677e"/>
    <ds:schemaRef ds:uri="4e240d41-6d38-4eac-9584-b3f543b5001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6B6C252-4D74-4C07-A29A-72CFA2E6F4A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5497F88-900C-4F63-8E2F-9CBC7B271AF3}">
  <ds:schemaRefs>
    <ds:schemaRef ds:uri="http://schemas.microsoft.com/sharepoint/v3"/>
    <ds:schemaRef ds:uri="http://purl.org/dc/elements/1.1/"/>
    <ds:schemaRef ds:uri="http://schemas.microsoft.com/office/infopath/2007/PartnerControls"/>
    <ds:schemaRef ds:uri="230e9df3-be65-4c73-a93b-d1236ebd677e"/>
    <ds:schemaRef ds:uri="http://www.w3.org/XML/1998/namespace"/>
    <ds:schemaRef ds:uri="4e240d41-6d38-4eac-9584-b3f543b50010"/>
    <ds:schemaRef ds:uri="http://schemas.microsoft.com/sharepoint/v4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strata_hadoopAndJavaScript_asadk</Template>
  <TotalTime>76</TotalTime>
  <Words>202</Words>
  <Application>Microsoft Office PowerPoint</Application>
  <PresentationFormat>On-screen Show (16:9)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Gill Sans</vt:lpstr>
      <vt:lpstr>Arial Rounded MT Bold</vt:lpstr>
      <vt:lpstr>Times New Roman</vt:lpstr>
      <vt:lpstr>Ravie</vt:lpstr>
      <vt:lpstr>Segoe UI</vt:lpstr>
      <vt:lpstr>Arial Bold</vt:lpstr>
      <vt:lpstr>Segoe Light</vt:lpstr>
      <vt:lpstr>Courier New</vt:lpstr>
      <vt:lpstr>Cambria</vt:lpstr>
      <vt:lpstr>MS PGothic</vt:lpstr>
      <vt:lpstr>Segoe</vt:lpstr>
      <vt:lpstr>ヒラギノ角ゴ ProN W3</vt:lpstr>
      <vt:lpstr>Calibri</vt:lpstr>
      <vt:lpstr>Consolas</vt:lpstr>
      <vt:lpstr>Segoe UI (Body)</vt:lpstr>
      <vt:lpstr>Arial Narrow</vt:lpstr>
      <vt:lpstr>strata_hadoopAndJavaScript_asadk</vt:lpstr>
      <vt:lpstr>1_Office Theme</vt:lpstr>
      <vt:lpstr>Hadoop + JavaScript:  what we learned</vt:lpstr>
      <vt:lpstr>PowerPoint Presentation</vt:lpstr>
      <vt:lpstr>PowerPoint Presentation</vt:lpstr>
      <vt:lpstr>Web based shell</vt:lpstr>
      <vt:lpstr>PowerPoint Presentation</vt:lpstr>
      <vt:lpstr>PowerPoint Presentation</vt:lpstr>
      <vt:lpstr>MapReduce in JavaScript</vt:lpstr>
      <vt:lpstr>PowerPoint Presentation</vt:lpstr>
      <vt:lpstr>Fluent API: One language does it all</vt:lpstr>
      <vt:lpstr>PowerPoint Presentation</vt:lpstr>
      <vt:lpstr>PowerPoint Presentation</vt:lpstr>
      <vt:lpstr>Data visualization: Utilize the power of HTML5</vt:lpstr>
      <vt:lpstr>PowerPoint Presentation</vt:lpstr>
      <vt:lpstr>Nodejs</vt:lpstr>
      <vt:lpstr>PowerPoint Presentation</vt:lpstr>
      <vt:lpstr>Microsoft Big Data Insights to all users by activating new types of data</vt:lpstr>
      <vt:lpstr>If you are interested…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 + JavaScript:  what we learned</dc:title>
  <dc:creator>Asad Khan</dc:creator>
  <cp:keywords>Microsoft product launch campaigns; creative bills of materials; Microsoft SQL Server 2012</cp:keywords>
  <cp:lastModifiedBy>Asad Khan</cp:lastModifiedBy>
  <cp:revision>4</cp:revision>
  <dcterms:created xsi:type="dcterms:W3CDTF">2012-02-24T00:02:22Z</dcterms:created>
  <dcterms:modified xsi:type="dcterms:W3CDTF">2012-02-24T02:16:24Z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0x010100FF1FAB0DEDE9AF4ABA57B67AF4A9F3210200596A0E07C3E77448942F9A5D1E81E582</vt:lpwstr>
  </property>
  <property fmtid="{D5CDD505-2E9C-101B-9397-08002B2CF9AE}" pid="3" name="TaxKeyword">
    <vt:lpwstr>16156;#Microsoft SQL Server 2012|41edbf73-2fbc-4486-9307-7a973f4f9ca7;#13300;#Microsoft product launch campaigns|e634bb7f-b77b-4305-b346-03da1c4c6f6e;#16181;#creative bills of materials|41fdcb37-e00a-4bc7-bb1d-fc9c913215a8</vt:lpwstr>
  </property>
  <property fmtid="{D5CDD505-2E9C-101B-9397-08002B2CF9AE}" pid="4" name="Audiences">
    <vt:lpwstr/>
  </property>
  <property fmtid="{D5CDD505-2E9C-101B-9397-08002B2CF9AE}" pid="5" name="Capabilities">
    <vt:lpwstr/>
  </property>
  <property fmtid="{D5CDD505-2E9C-101B-9397-08002B2CF9AE}" pid="6" name="Region">
    <vt:lpwstr/>
  </property>
  <property fmtid="{D5CDD505-2E9C-101B-9397-08002B2CF9AE}" pid="7" name="Segments">
    <vt:lpwstr/>
  </property>
  <property fmtid="{D5CDD505-2E9C-101B-9397-08002B2CF9AE}" pid="8" name="Confidentiality">
    <vt:lpwstr>21;#Microsoft confidential|461efa83-0283-486a-a8d5-943328f3693f</vt:lpwstr>
  </property>
  <property fmtid="{D5CDD505-2E9C-101B-9397-08002B2CF9AE}" pid="9" name="ActivitiesAndPrograms">
    <vt:lpwstr>12990;#Microsoft product launch campaigns|e634bb7f-b77b-4305-b346-03da1c4c6f6e</vt:lpwstr>
  </property>
  <property fmtid="{D5CDD505-2E9C-101B-9397-08002B2CF9AE}" pid="10" name="Partners">
    <vt:lpwstr/>
  </property>
  <property fmtid="{D5CDD505-2E9C-101B-9397-08002B2CF9AE}" pid="11" name="Groups">
    <vt:lpwstr/>
  </property>
  <property fmtid="{D5CDD505-2E9C-101B-9397-08002B2CF9AE}" pid="12" name="Topics">
    <vt:lpwstr/>
  </property>
  <property fmtid="{D5CDD505-2E9C-101B-9397-08002B2CF9AE}" pid="13" name="Industries">
    <vt:lpwstr/>
  </property>
  <property fmtid="{D5CDD505-2E9C-101B-9397-08002B2CF9AE}" pid="14" name="Roles">
    <vt:lpwstr/>
  </property>
  <property fmtid="{D5CDD505-2E9C-101B-9397-08002B2CF9AE}" pid="15" name="SMSGDomain">
    <vt:lpwstr/>
  </property>
  <property fmtid="{D5CDD505-2E9C-101B-9397-08002B2CF9AE}" pid="16" name="Competitors">
    <vt:lpwstr/>
  </property>
  <property fmtid="{D5CDD505-2E9C-101B-9397-08002B2CF9AE}" pid="17" name="BusinessArchitecture">
    <vt:lpwstr/>
  </property>
  <property fmtid="{D5CDD505-2E9C-101B-9397-08002B2CF9AE}" pid="18" name="Products">
    <vt:lpwstr>16155;#Microsoft SQL Server 2012|41edbf73-2fbc-4486-9307-7a973f4f9ca7</vt:lpwstr>
  </property>
  <property fmtid="{D5CDD505-2E9C-101B-9397-08002B2CF9AE}" pid="19" name="_dlc_policyId">
    <vt:lpwstr/>
  </property>
  <property fmtid="{D5CDD505-2E9C-101B-9397-08002B2CF9AE}" pid="20" name="ItemRetentionFormula">
    <vt:lpwstr/>
  </property>
  <property fmtid="{D5CDD505-2E9C-101B-9397-08002B2CF9AE}" pid="21" name="ItemType">
    <vt:lpwstr>10070;#presentation slides|3ba3fe7b-e0a0-4921-8b33-d25a05c69d10</vt:lpwstr>
  </property>
  <property fmtid="{D5CDD505-2E9C-101B-9397-08002B2CF9AE}" pid="22" name="LastUpdatedByBatchTagging">
    <vt:bool>false</vt:bool>
  </property>
  <property fmtid="{D5CDD505-2E9C-101B-9397-08002B2CF9AE}" pid="23" name="Languages">
    <vt:lpwstr/>
  </property>
  <property fmtid="{D5CDD505-2E9C-101B-9397-08002B2CF9AE}" pid="24" name="_dlc_DocIdItemGuid">
    <vt:lpwstr>7ff90fa7-52ed-4b18-8d05-408abeed702b</vt:lpwstr>
  </property>
  <property fmtid="{D5CDD505-2E9C-101B-9397-08002B2CF9AE}" pid="25" name="WorkflowCreationPath">
    <vt:lpwstr>a2444f68-e94d-4cad-9dda-8c5779e7fca4,2;a2444f68-e94d-4cad-9dda-8c5779e7fca4,16;a2444f68-e94d-4cad-9dda-8c5779e7fca4,21;</vt:lpwstr>
  </property>
  <property fmtid="{D5CDD505-2E9C-101B-9397-08002B2CF9AE}" pid="26" name="SMSGTags">
    <vt:lpwstr/>
  </property>
  <property fmtid="{D5CDD505-2E9C-101B-9397-08002B2CF9AE}" pid="27" name="EnterpriseDomainTags">
    <vt:lpwstr/>
  </property>
  <property fmtid="{D5CDD505-2E9C-101B-9397-08002B2CF9AE}" pid="28" name="EnterpriseDomainTagsTaxHTField0">
    <vt:lpwstr/>
  </property>
  <property fmtid="{D5CDD505-2E9C-101B-9397-08002B2CF9AE}" pid="29" name="_docset_NoMedatataSyncRequired">
    <vt:lpwstr>False</vt:lpwstr>
  </property>
  <property fmtid="{D5CDD505-2E9C-101B-9397-08002B2CF9AE}" pid="30" name="SMSGTagsTaxHTField0">
    <vt:lpwstr/>
  </property>
</Properties>
</file>